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64" r:id="rId5"/>
    <p:sldId id="272" r:id="rId6"/>
    <p:sldId id="258" r:id="rId7"/>
    <p:sldId id="260" r:id="rId8"/>
    <p:sldId id="271" r:id="rId9"/>
    <p:sldId id="270" r:id="rId10"/>
    <p:sldId id="265"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033" autoAdjust="0"/>
  </p:normalViewPr>
  <p:slideViewPr>
    <p:cSldViewPr snapToGrid="0" snapToObjects="1">
      <p:cViewPr varScale="1">
        <p:scale>
          <a:sx n="114" d="100"/>
          <a:sy n="114" d="100"/>
        </p:scale>
        <p:origin x="414" y="10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1C1C1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DA738-98AC-BE48-A4FC-89D20C727F02}"/>
              </a:ext>
            </a:extLst>
          </p:cNvPr>
          <p:cNvSpPr>
            <a:spLocks noGrp="1"/>
          </p:cNvSpPr>
          <p:nvPr>
            <p:ph type="title" hasCustomPrompt="1"/>
          </p:nvPr>
        </p:nvSpPr>
        <p:spPr>
          <a:xfrm>
            <a:off x="304800" y="3149062"/>
            <a:ext cx="5791200" cy="1325563"/>
          </a:xfrm>
        </p:spPr>
        <p:txBody>
          <a:bodyPr anchor="b"/>
          <a:lstStyle>
            <a:lvl1pPr algn="l">
              <a:defRPr sz="4400">
                <a:solidFill>
                  <a:schemeClr val="bg1"/>
                </a:solidFill>
              </a:defRPr>
            </a:lvl1pPr>
          </a:lstStyle>
          <a:p>
            <a:r>
              <a:rPr lang="en-US"/>
              <a:t>Edit title</a:t>
            </a:r>
          </a:p>
        </p:txBody>
      </p:sp>
      <p:sp>
        <p:nvSpPr>
          <p:cNvPr id="13" name="Text Placeholder 12">
            <a:extLst>
              <a:ext uri="{FF2B5EF4-FFF2-40B4-BE49-F238E27FC236}">
                <a16:creationId xmlns:a16="http://schemas.microsoft.com/office/drawing/2014/main" id="{A37F6AFD-DBA7-5944-B8C8-9122FA89394A}"/>
              </a:ext>
            </a:extLst>
          </p:cNvPr>
          <p:cNvSpPr>
            <a:spLocks noGrp="1"/>
          </p:cNvSpPr>
          <p:nvPr>
            <p:ph type="body" sz="quarter" idx="11" hasCustomPrompt="1"/>
          </p:nvPr>
        </p:nvSpPr>
        <p:spPr>
          <a:xfrm>
            <a:off x="304800" y="4580988"/>
            <a:ext cx="5791200" cy="925512"/>
          </a:xfrm>
        </p:spPr>
        <p:txBody>
          <a:bodyPr/>
          <a:lstStyle>
            <a:lvl1pPr>
              <a:buNone/>
              <a:defRPr>
                <a:solidFill>
                  <a:schemeClr val="bg1"/>
                </a:solidFill>
              </a:defRPr>
            </a:lvl1pPr>
          </a:lstStyle>
          <a:p>
            <a:pPr lvl="0"/>
            <a:r>
              <a:rPr lang="en-US" dirty="0"/>
              <a:t>Edit subtitle</a:t>
            </a:r>
          </a:p>
        </p:txBody>
      </p:sp>
      <p:sp>
        <p:nvSpPr>
          <p:cNvPr id="15" name="Picture Placeholder 6">
            <a:extLst>
              <a:ext uri="{FF2B5EF4-FFF2-40B4-BE49-F238E27FC236}">
                <a16:creationId xmlns:a16="http://schemas.microsoft.com/office/drawing/2014/main" id="{58D7AD28-91C2-9048-8626-573CB05F6A82}"/>
              </a:ext>
            </a:extLst>
          </p:cNvPr>
          <p:cNvSpPr>
            <a:spLocks noGrp="1"/>
          </p:cNvSpPr>
          <p:nvPr>
            <p:ph type="pic" sz="quarter" idx="13"/>
          </p:nvPr>
        </p:nvSpPr>
        <p:spPr>
          <a:xfrm>
            <a:off x="8156900" y="4570790"/>
            <a:ext cx="4034172" cy="2276856"/>
          </a:xfrm>
        </p:spPr>
        <p:txBody>
          <a:bodyPr/>
          <a:lstStyle>
            <a:lvl1pPr>
              <a:defRPr>
                <a:solidFill>
                  <a:schemeClr val="bg1"/>
                </a:solidFill>
              </a:defRPr>
            </a:lvl1pPr>
          </a:lstStyle>
          <a:p>
            <a:r>
              <a:rPr lang="en-US"/>
              <a:t>Click icon to add picture</a:t>
            </a:r>
            <a:endParaRPr lang="en-US" dirty="0"/>
          </a:p>
        </p:txBody>
      </p:sp>
      <p:sp>
        <p:nvSpPr>
          <p:cNvPr id="22" name="Picture Placeholder 6">
            <a:extLst>
              <a:ext uri="{FF2B5EF4-FFF2-40B4-BE49-F238E27FC236}">
                <a16:creationId xmlns:a16="http://schemas.microsoft.com/office/drawing/2014/main" id="{CC5F45C8-7226-5845-9311-4B8B220C1CFC}"/>
              </a:ext>
            </a:extLst>
          </p:cNvPr>
          <p:cNvSpPr>
            <a:spLocks noGrp="1"/>
          </p:cNvSpPr>
          <p:nvPr>
            <p:ph type="pic" sz="quarter" idx="16"/>
          </p:nvPr>
        </p:nvSpPr>
        <p:spPr>
          <a:xfrm>
            <a:off x="8157828" y="2283580"/>
            <a:ext cx="4034172" cy="2276856"/>
          </a:xfrm>
        </p:spPr>
        <p:txBody>
          <a:bodyPr/>
          <a:lstStyle>
            <a:lvl1pPr>
              <a:defRPr>
                <a:solidFill>
                  <a:schemeClr val="bg1"/>
                </a:solidFill>
              </a:defRPr>
            </a:lvl1pPr>
          </a:lstStyle>
          <a:p>
            <a:r>
              <a:rPr lang="en-US"/>
              <a:t>Click icon to add picture</a:t>
            </a:r>
            <a:endParaRPr lang="en-US" dirty="0"/>
          </a:p>
        </p:txBody>
      </p:sp>
      <p:sp>
        <p:nvSpPr>
          <p:cNvPr id="24" name="Picture Placeholder 6">
            <a:extLst>
              <a:ext uri="{FF2B5EF4-FFF2-40B4-BE49-F238E27FC236}">
                <a16:creationId xmlns:a16="http://schemas.microsoft.com/office/drawing/2014/main" id="{BAFCF363-85F0-CC47-91EB-71AC93A50CC2}"/>
              </a:ext>
            </a:extLst>
          </p:cNvPr>
          <p:cNvSpPr>
            <a:spLocks noGrp="1"/>
          </p:cNvSpPr>
          <p:nvPr>
            <p:ph type="pic" sz="quarter" idx="18"/>
          </p:nvPr>
        </p:nvSpPr>
        <p:spPr>
          <a:xfrm>
            <a:off x="4070603" y="268"/>
            <a:ext cx="4111583" cy="2276856"/>
          </a:xfrm>
          <a:ln>
            <a:noFill/>
          </a:ln>
        </p:spPr>
        <p:txBody>
          <a:bodyPr/>
          <a:lstStyle>
            <a:lvl1pPr>
              <a:defRPr>
                <a:solidFill>
                  <a:schemeClr val="bg1"/>
                </a:solidFill>
              </a:defRPr>
            </a:lvl1pPr>
          </a:lstStyle>
          <a:p>
            <a:r>
              <a:rPr lang="en-US"/>
              <a:t>Click icon to add picture</a:t>
            </a:r>
            <a:endParaRPr lang="en-US" dirty="0"/>
          </a:p>
        </p:txBody>
      </p:sp>
      <p:sp>
        <p:nvSpPr>
          <p:cNvPr id="25" name="Picture Placeholder 6">
            <a:extLst>
              <a:ext uri="{FF2B5EF4-FFF2-40B4-BE49-F238E27FC236}">
                <a16:creationId xmlns:a16="http://schemas.microsoft.com/office/drawing/2014/main" id="{566D4D9A-5632-1B49-ADF6-5DECA1B892FA}"/>
              </a:ext>
            </a:extLst>
          </p:cNvPr>
          <p:cNvSpPr>
            <a:spLocks noGrp="1"/>
          </p:cNvSpPr>
          <p:nvPr>
            <p:ph type="pic" sz="quarter" idx="19"/>
          </p:nvPr>
        </p:nvSpPr>
        <p:spPr>
          <a:xfrm>
            <a:off x="0" y="0"/>
            <a:ext cx="4070604" cy="2276856"/>
          </a:xfrm>
          <a:ln>
            <a:noFill/>
          </a:ln>
        </p:spPr>
        <p:txBody>
          <a:bodyPr/>
          <a:lstStyle>
            <a:lvl1pPr>
              <a:defRPr>
                <a:solidFill>
                  <a:schemeClr val="bg1"/>
                </a:solidFill>
              </a:defRPr>
            </a:lvl1pPr>
          </a:lstStyle>
          <a:p>
            <a:r>
              <a:rPr lang="en-US"/>
              <a:t>Click icon to add picture</a:t>
            </a:r>
            <a:endParaRPr lang="en-US" dirty="0"/>
          </a:p>
        </p:txBody>
      </p:sp>
      <p:sp>
        <p:nvSpPr>
          <p:cNvPr id="23" name="Picture Placeholder 6">
            <a:extLst>
              <a:ext uri="{FF2B5EF4-FFF2-40B4-BE49-F238E27FC236}">
                <a16:creationId xmlns:a16="http://schemas.microsoft.com/office/drawing/2014/main" id="{2BB57774-1E3A-FD4C-8E5F-1C90050A3ED9}"/>
              </a:ext>
            </a:extLst>
          </p:cNvPr>
          <p:cNvSpPr>
            <a:spLocks noGrp="1"/>
          </p:cNvSpPr>
          <p:nvPr>
            <p:ph type="pic" sz="quarter" idx="17"/>
          </p:nvPr>
        </p:nvSpPr>
        <p:spPr>
          <a:xfrm>
            <a:off x="8157828" y="0"/>
            <a:ext cx="4034172" cy="2276856"/>
          </a:xfrm>
          <a:ln>
            <a:noFill/>
          </a:ln>
        </p:spPr>
        <p:txBody>
          <a:bodyPr/>
          <a:lstStyle>
            <a:lvl1pPr>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410430457"/>
      </p:ext>
    </p:extLst>
  </p:cSld>
  <p:clrMapOvr>
    <a:masterClrMapping/>
  </p:clrMapOvr>
  <p:extLst>
    <p:ext uri="{DCECCB84-F9BA-43D5-87BE-67443E8EF086}">
      <p15:sldGuideLst xmlns:p15="http://schemas.microsoft.com/office/powerpoint/2012/main">
        <p15:guide id="1" orient="horz" pos="1584"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5D446-3339-5447-8429-4B796A711728}"/>
              </a:ext>
            </a:extLst>
          </p:cNvPr>
          <p:cNvSpPr>
            <a:spLocks noGrp="1"/>
          </p:cNvSpPr>
          <p:nvPr>
            <p:ph idx="1"/>
          </p:nvPr>
        </p:nvSpPr>
        <p:spPr>
          <a:xfrm>
            <a:off x="313660" y="1825625"/>
            <a:ext cx="528969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C8459092-3379-5D42-84C2-0B1B24AE442F}"/>
              </a:ext>
            </a:extLst>
          </p:cNvPr>
          <p:cNvSpPr>
            <a:spLocks noGrp="1"/>
          </p:cNvSpPr>
          <p:nvPr>
            <p:ph idx="10"/>
          </p:nvPr>
        </p:nvSpPr>
        <p:spPr>
          <a:xfrm>
            <a:off x="6559402" y="1825625"/>
            <a:ext cx="528969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7D71BA2F-245B-4A31-AFB1-C29E5E9B32FC}"/>
              </a:ext>
            </a:extLst>
          </p:cNvPr>
          <p:cNvSpPr>
            <a:spLocks noGrp="1"/>
          </p:cNvSpPr>
          <p:nvPr>
            <p:ph type="title"/>
          </p:nvPr>
        </p:nvSpPr>
        <p:spPr>
          <a:xfrm>
            <a:off x="345558" y="184150"/>
            <a:ext cx="10515600" cy="625475"/>
          </a:xfrm>
        </p:spPr>
        <p:txBody>
          <a:bodyPr/>
          <a:lstStyle/>
          <a:p>
            <a:r>
              <a:rPr lang="en-US"/>
              <a:t>Click to edit Master title style</a:t>
            </a:r>
            <a:endParaRPr lang="en-US" dirty="0"/>
          </a:p>
        </p:txBody>
      </p:sp>
    </p:spTree>
    <p:extLst>
      <p:ext uri="{BB962C8B-B14F-4D97-AF65-F5344CB8AC3E}">
        <p14:creationId xmlns:p14="http://schemas.microsoft.com/office/powerpoint/2010/main" val="192484031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EB49C9-F48C-470F-A1AB-1DB6BEDCCE8D}"/>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7F0DC85-5F38-4671-A668-20999048D309}"/>
              </a:ext>
            </a:extLst>
          </p:cNvPr>
          <p:cNvSpPr>
            <a:spLocks noGrp="1"/>
          </p:cNvSpPr>
          <p:nvPr>
            <p:ph type="title"/>
          </p:nvPr>
        </p:nvSpPr>
        <p:spPr>
          <a:xfrm>
            <a:off x="0" y="0"/>
            <a:ext cx="10515600" cy="219075"/>
          </a:xfrm>
        </p:spPr>
        <p:txBody>
          <a:bodyPr>
            <a:normAutofit/>
          </a:bodyPr>
          <a:lstStyle>
            <a:lvl1pPr>
              <a:defRPr sz="900"/>
            </a:lvl1pPr>
          </a:lstStyle>
          <a:p>
            <a:r>
              <a:rPr lang="en-US"/>
              <a:t>Click to edit Master title style</a:t>
            </a:r>
          </a:p>
        </p:txBody>
      </p:sp>
    </p:spTree>
    <p:extLst>
      <p:ext uri="{BB962C8B-B14F-4D97-AF65-F5344CB8AC3E}">
        <p14:creationId xmlns:p14="http://schemas.microsoft.com/office/powerpoint/2010/main" val="41984363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9C30FF-263D-5D47-8F06-204E0953E6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8714DB-8A21-CA44-A68F-63A9AF6EDF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075098"/>
      </p:ext>
    </p:extLst>
  </p:cSld>
  <p:clrMap bg1="lt1" tx1="dk1" bg2="lt2" tx2="dk2" accent1="accent1" accent2="accent2" accent3="accent3" accent4="accent4" accent5="accent5" accent6="accent6" hlink="hlink" folHlink="folHlink"/>
  <p:sldLayoutIdLst>
    <p:sldLayoutId id="2147483654" r:id="rId1"/>
    <p:sldLayoutId id="2147483656"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64" userDrawn="1">
          <p15:clr>
            <a:srgbClr val="F26B43"/>
          </p15:clr>
        </p15:guide>
        <p15:guide id="3" orient="horz" pos="192" userDrawn="1">
          <p15:clr>
            <a:srgbClr val="F26B43"/>
          </p15:clr>
        </p15:guide>
        <p15:guide id="4" orient="horz" pos="4104" userDrawn="1">
          <p15:clr>
            <a:srgbClr val="F26B43"/>
          </p15:clr>
        </p15:guide>
        <p15:guide id="5"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58C9-A2AF-6246-BFA1-0DEC0CE7D806}"/>
              </a:ext>
            </a:extLst>
          </p:cNvPr>
          <p:cNvSpPr>
            <a:spLocks noGrp="1"/>
          </p:cNvSpPr>
          <p:nvPr>
            <p:ph type="title"/>
          </p:nvPr>
        </p:nvSpPr>
        <p:spPr>
          <a:xfrm>
            <a:off x="320867" y="3060162"/>
            <a:ext cx="6121877" cy="1325563"/>
          </a:xfrm>
        </p:spPr>
        <p:txBody>
          <a:bodyPr/>
          <a:lstStyle/>
          <a:p>
            <a:r>
              <a:rPr lang="en-US" dirty="0"/>
              <a:t>Comp Sys Assignment 2</a:t>
            </a:r>
          </a:p>
        </p:txBody>
      </p:sp>
      <p:sp>
        <p:nvSpPr>
          <p:cNvPr id="3" name="Text Placeholder 2">
            <a:extLst>
              <a:ext uri="{FF2B5EF4-FFF2-40B4-BE49-F238E27FC236}">
                <a16:creationId xmlns:a16="http://schemas.microsoft.com/office/drawing/2014/main" id="{50715725-51B0-6342-8566-4460CFF194F1}"/>
              </a:ext>
            </a:extLst>
          </p:cNvPr>
          <p:cNvSpPr>
            <a:spLocks noGrp="1"/>
          </p:cNvSpPr>
          <p:nvPr>
            <p:ph type="body" sz="quarter" idx="11"/>
          </p:nvPr>
        </p:nvSpPr>
        <p:spPr>
          <a:xfrm>
            <a:off x="320868" y="4492087"/>
            <a:ext cx="7069833" cy="1648653"/>
          </a:xfrm>
        </p:spPr>
        <p:txBody>
          <a:bodyPr>
            <a:normAutofit fontScale="92500" lnSpcReduction="20000"/>
          </a:bodyPr>
          <a:lstStyle/>
          <a:p>
            <a:pPr marL="0" indent="0"/>
            <a:r>
              <a:rPr lang="en-US" dirty="0"/>
              <a:t>Project Title: Smart Home Office Manager</a:t>
            </a:r>
          </a:p>
          <a:p>
            <a:pPr marL="0" indent="0"/>
            <a:endParaRPr lang="en-US" dirty="0"/>
          </a:p>
          <a:p>
            <a:pPr marL="0" indent="0"/>
            <a:r>
              <a:rPr lang="en-US" dirty="0"/>
              <a:t>Student# : 20091380</a:t>
            </a:r>
          </a:p>
          <a:p>
            <a:pPr marL="0" indent="0"/>
            <a:r>
              <a:rPr lang="en-US" dirty="0"/>
              <a:t>Name : Seamus McCarthy</a:t>
            </a:r>
          </a:p>
        </p:txBody>
      </p:sp>
      <p:pic>
        <p:nvPicPr>
          <p:cNvPr id="7" name="Picture Placeholder 6" descr="A zebra stands in the living room&#10;&#10;">
            <a:extLst>
              <a:ext uri="{FF2B5EF4-FFF2-40B4-BE49-F238E27FC236}">
                <a16:creationId xmlns:a16="http://schemas.microsoft.com/office/drawing/2014/main" id="{C1E8E211-52AC-3E41-8A83-AC7893444964}"/>
              </a:ext>
            </a:extLst>
          </p:cNvPr>
          <p:cNvPicPr>
            <a:picLocks noGrp="1" noChangeAspect="1"/>
          </p:cNvPicPr>
          <p:nvPr>
            <p:ph type="pic" sz="quarter" idx="19"/>
          </p:nvPr>
        </p:nvPicPr>
        <p:blipFill rotWithShape="1">
          <a:blip r:embed="rId2" cstate="hqprint">
            <a:extLst>
              <a:ext uri="{28A0092B-C50C-407E-A947-70E740481C1C}">
                <a14:useLocalDpi xmlns:a14="http://schemas.microsoft.com/office/drawing/2010/main"/>
              </a:ext>
            </a:extLst>
          </a:blip>
          <a:srcRect/>
          <a:stretch/>
        </p:blipFill>
        <p:spPr>
          <a:xfrm>
            <a:off x="0" y="0"/>
            <a:ext cx="4070604" cy="2276856"/>
          </a:xfrm>
        </p:spPr>
      </p:pic>
      <p:pic>
        <p:nvPicPr>
          <p:cNvPr id="13" name="Picture Placeholder 12" descr="A room filled with furniture floating in water">
            <a:extLst>
              <a:ext uri="{FF2B5EF4-FFF2-40B4-BE49-F238E27FC236}">
                <a16:creationId xmlns:a16="http://schemas.microsoft.com/office/drawing/2014/main" id="{B85FE944-DF05-104F-92F5-73EA8C9B0B4E}"/>
              </a:ext>
            </a:extLst>
          </p:cNvPr>
          <p:cNvPicPr>
            <a:picLocks noGrp="1" noChangeAspect="1"/>
          </p:cNvPicPr>
          <p:nvPr>
            <p:ph type="pic" sz="quarter" idx="18"/>
          </p:nvPr>
        </p:nvPicPr>
        <p:blipFill>
          <a:blip r:embed="rId3" cstate="hqprint">
            <a:extLst>
              <a:ext uri="{28A0092B-C50C-407E-A947-70E740481C1C}">
                <a14:useLocalDpi xmlns:a14="http://schemas.microsoft.com/office/drawing/2010/main"/>
              </a:ext>
            </a:extLst>
          </a:blip>
          <a:srcRect/>
          <a:stretch>
            <a:fillRect/>
          </a:stretch>
        </p:blipFill>
        <p:spPr/>
      </p:pic>
      <p:pic>
        <p:nvPicPr>
          <p:cNvPr id="20" name="Picture Placeholder 19" descr="A bedroom with inflatable pink flamingos">
            <a:extLst>
              <a:ext uri="{FF2B5EF4-FFF2-40B4-BE49-F238E27FC236}">
                <a16:creationId xmlns:a16="http://schemas.microsoft.com/office/drawing/2014/main" id="{85C4D232-1699-6A46-8AD1-ED333B52AC2D}"/>
              </a:ext>
            </a:extLst>
          </p:cNvPr>
          <p:cNvPicPr>
            <a:picLocks noGrp="1" noChangeAspect="1"/>
          </p:cNvPicPr>
          <p:nvPr>
            <p:ph type="pic" sz="quarter" idx="17"/>
          </p:nvPr>
        </p:nvPicPr>
        <p:blipFill rotWithShape="1">
          <a:blip r:embed="rId4" cstate="hqprint">
            <a:extLst>
              <a:ext uri="{28A0092B-C50C-407E-A947-70E740481C1C}">
                <a14:useLocalDpi xmlns:a14="http://schemas.microsoft.com/office/drawing/2010/main"/>
              </a:ext>
            </a:extLst>
          </a:blip>
          <a:srcRect/>
          <a:stretch/>
        </p:blipFill>
        <p:spPr>
          <a:xfrm>
            <a:off x="8157828" y="0"/>
            <a:ext cx="4034172" cy="2276856"/>
          </a:xfrm>
        </p:spPr>
      </p:pic>
      <p:pic>
        <p:nvPicPr>
          <p:cNvPr id="24" name="Picture Placeholder 23" descr="A bedroom with grass growing on the floor">
            <a:extLst>
              <a:ext uri="{FF2B5EF4-FFF2-40B4-BE49-F238E27FC236}">
                <a16:creationId xmlns:a16="http://schemas.microsoft.com/office/drawing/2014/main" id="{C64D5CB5-C44C-2F40-B0B4-F4A02C1C92E8}"/>
              </a:ext>
            </a:extLst>
          </p:cNvPr>
          <p:cNvPicPr>
            <a:picLocks noGrp="1" noChangeAspect="1"/>
          </p:cNvPicPr>
          <p:nvPr>
            <p:ph type="pic" sz="quarter" idx="16"/>
          </p:nvPr>
        </p:nvPicPr>
        <p:blipFill rotWithShape="1">
          <a:blip r:embed="rId5" cstate="hqprint">
            <a:extLst>
              <a:ext uri="{28A0092B-C50C-407E-A947-70E740481C1C}">
                <a14:useLocalDpi xmlns:a14="http://schemas.microsoft.com/office/drawing/2010/main"/>
              </a:ext>
            </a:extLst>
          </a:blip>
          <a:srcRect/>
          <a:stretch/>
        </p:blipFill>
        <p:spPr>
          <a:xfrm>
            <a:off x="8157828" y="2276856"/>
            <a:ext cx="4034172" cy="2283580"/>
          </a:xfrm>
        </p:spPr>
      </p:pic>
      <p:pic>
        <p:nvPicPr>
          <p:cNvPr id="28" name="Picture Placeholder 27" descr="A living room with furniture on the walls">
            <a:extLst>
              <a:ext uri="{FF2B5EF4-FFF2-40B4-BE49-F238E27FC236}">
                <a16:creationId xmlns:a16="http://schemas.microsoft.com/office/drawing/2014/main" id="{84892C2B-1091-FD44-BAE2-D06971382D75}"/>
              </a:ext>
            </a:extLst>
          </p:cNvPr>
          <p:cNvPicPr>
            <a:picLocks noGrp="1" noChangeAspect="1"/>
          </p:cNvPicPr>
          <p:nvPr>
            <p:ph type="pic" sz="quarter" idx="13"/>
          </p:nvPr>
        </p:nvPicPr>
        <p:blipFill rotWithShape="1">
          <a:blip r:embed="rId6" cstate="hqprint">
            <a:extLst>
              <a:ext uri="{28A0092B-C50C-407E-A947-70E740481C1C}">
                <a14:useLocalDpi xmlns:a14="http://schemas.microsoft.com/office/drawing/2010/main"/>
              </a:ext>
            </a:extLst>
          </a:blip>
          <a:srcRect/>
          <a:stretch/>
        </p:blipFill>
        <p:spPr>
          <a:xfrm>
            <a:off x="8156900" y="4560436"/>
            <a:ext cx="4035100" cy="2297564"/>
          </a:xfrm>
        </p:spPr>
      </p:pic>
    </p:spTree>
    <p:extLst>
      <p:ext uri="{BB962C8B-B14F-4D97-AF65-F5344CB8AC3E}">
        <p14:creationId xmlns:p14="http://schemas.microsoft.com/office/powerpoint/2010/main" val="4285223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246A552-0951-42C5-8BC2-AB0DC0471A6F}"/>
              </a:ext>
            </a:extLst>
          </p:cNvPr>
          <p:cNvSpPr>
            <a:spLocks noGrp="1"/>
          </p:cNvSpPr>
          <p:nvPr>
            <p:ph type="pic" sz="quarter" idx="10"/>
          </p:nvPr>
        </p:nvSpPr>
        <p:spPr/>
      </p:sp>
      <p:sp>
        <p:nvSpPr>
          <p:cNvPr id="3" name="Title 2">
            <a:extLst>
              <a:ext uri="{FF2B5EF4-FFF2-40B4-BE49-F238E27FC236}">
                <a16:creationId xmlns:a16="http://schemas.microsoft.com/office/drawing/2014/main" id="{1D8274B3-F4D7-46C5-8FC5-543A49EDC331}"/>
              </a:ext>
            </a:extLst>
          </p:cNvPr>
          <p:cNvSpPr>
            <a:spLocks noGrp="1"/>
          </p:cNvSpPr>
          <p:nvPr>
            <p:ph type="title"/>
          </p:nvPr>
        </p:nvSpPr>
        <p:spPr/>
        <p:txBody>
          <a:bodyPr/>
          <a:lstStyle/>
          <a:p>
            <a:endParaRPr lang="en-IE"/>
          </a:p>
        </p:txBody>
      </p:sp>
      <p:pic>
        <p:nvPicPr>
          <p:cNvPr id="4" name="Picture Placeholder 5" descr="A room filled with furniture floating in water&#10;&#10;">
            <a:extLst>
              <a:ext uri="{FF2B5EF4-FFF2-40B4-BE49-F238E27FC236}">
                <a16:creationId xmlns:a16="http://schemas.microsoft.com/office/drawing/2014/main" id="{8D8A5376-F919-42AD-937B-6376FB378D8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765" y="0"/>
            <a:ext cx="12189236" cy="6856445"/>
          </a:xfrm>
          <a:prstGeom prst="rect">
            <a:avLst/>
          </a:prstGeom>
        </p:spPr>
      </p:pic>
      <p:sp>
        <p:nvSpPr>
          <p:cNvPr id="5" name="Rectangle 4">
            <a:extLst>
              <a:ext uri="{FF2B5EF4-FFF2-40B4-BE49-F238E27FC236}">
                <a16:creationId xmlns:a16="http://schemas.microsoft.com/office/drawing/2014/main" id="{50E89687-BFB9-426B-A62C-B66939EEBF79}"/>
              </a:ext>
            </a:extLst>
          </p:cNvPr>
          <p:cNvSpPr/>
          <p:nvPr/>
        </p:nvSpPr>
        <p:spPr>
          <a:xfrm>
            <a:off x="923731" y="1020708"/>
            <a:ext cx="10515600" cy="47257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IE" dirty="0"/>
          </a:p>
          <a:p>
            <a:pPr algn="ctr"/>
            <a:r>
              <a:rPr lang="en-IE" dirty="0"/>
              <a:t>The Covid-19 pandemic has had a profound impact on established work practises. In October 2020, the labour market think tank </a:t>
            </a:r>
            <a:r>
              <a:rPr lang="en-IE" dirty="0" err="1"/>
              <a:t>Eurofound</a:t>
            </a:r>
            <a:r>
              <a:rPr lang="en-IE" dirty="0"/>
              <a:t> had noted that approximately 40% of paid hours were performed from home at the height of the Covid-19 pandemic.</a:t>
            </a:r>
          </a:p>
          <a:p>
            <a:pPr algn="ctr"/>
            <a:r>
              <a:rPr lang="en-IE" sz="1000" i="1" dirty="0"/>
              <a:t>https://www.irishtimes.com/business/work/ireland-had-one-of-highest-rates-of-home-working-during-covid-19-crisis-1.4369346</a:t>
            </a:r>
          </a:p>
          <a:p>
            <a:pPr algn="ctr"/>
            <a:endParaRPr lang="en-IE" dirty="0"/>
          </a:p>
          <a:p>
            <a:pPr algn="ctr"/>
            <a:r>
              <a:rPr lang="en-IE" dirty="0"/>
              <a:t>Though we can now see a time where we might return to the office environment, it is reasonable to expect that many companies will retain a work from home policy to some extent.</a:t>
            </a:r>
          </a:p>
          <a:p>
            <a:pPr algn="ctr"/>
            <a:endParaRPr lang="en-IE" dirty="0"/>
          </a:p>
          <a:p>
            <a:pPr algn="ctr"/>
            <a:r>
              <a:rPr lang="en-IE" dirty="0"/>
              <a:t>However, working from home can present its own difficulties such as:</a:t>
            </a:r>
          </a:p>
          <a:p>
            <a:pPr algn="ctr"/>
            <a:endParaRPr lang="en-IE" dirty="0"/>
          </a:p>
          <a:p>
            <a:pPr marL="285750" indent="-285750" algn="ctr">
              <a:buFont typeface="Arial" panose="020B0604020202020204" pitchFamily="34" charset="0"/>
              <a:buChar char="•"/>
            </a:pPr>
            <a:r>
              <a:rPr lang="en-IE" dirty="0"/>
              <a:t>The ergonomics of the home office space (light, heat, humidity)</a:t>
            </a:r>
          </a:p>
          <a:p>
            <a:pPr marL="285750" indent="-285750" algn="ctr">
              <a:buFont typeface="Arial" panose="020B0604020202020204" pitchFamily="34" charset="0"/>
              <a:buChar char="•"/>
            </a:pPr>
            <a:r>
              <a:rPr lang="en-IE" dirty="0"/>
              <a:t>Time management &amp; monitoring worked hours</a:t>
            </a:r>
          </a:p>
          <a:p>
            <a:pPr marL="285750" indent="-285750" algn="ctr">
              <a:buFont typeface="Arial" panose="020B0604020202020204" pitchFamily="34" charset="0"/>
              <a:buChar char="•"/>
            </a:pPr>
            <a:r>
              <a:rPr lang="en-IE" dirty="0"/>
              <a:t>Distractions (children, pets, home tasks)</a:t>
            </a:r>
          </a:p>
          <a:p>
            <a:pPr marL="285750" indent="-285750" algn="ctr">
              <a:buFont typeface="Arial" panose="020B0604020202020204" pitchFamily="34" charset="0"/>
              <a:buChar char="•"/>
            </a:pPr>
            <a:endParaRPr lang="en-IE" dirty="0"/>
          </a:p>
          <a:p>
            <a:pPr algn="ctr"/>
            <a:r>
              <a:rPr lang="en-IE" dirty="0"/>
              <a:t>It is often easy to overlook the impact of these factors on our day-to-day performance. </a:t>
            </a:r>
          </a:p>
        </p:txBody>
      </p:sp>
      <p:sp>
        <p:nvSpPr>
          <p:cNvPr id="6" name="TextBox 5">
            <a:extLst>
              <a:ext uri="{FF2B5EF4-FFF2-40B4-BE49-F238E27FC236}">
                <a16:creationId xmlns:a16="http://schemas.microsoft.com/office/drawing/2014/main" id="{3E8AFC4F-C9BE-4AF6-9491-DD460628510C}"/>
              </a:ext>
            </a:extLst>
          </p:cNvPr>
          <p:cNvSpPr txBox="1"/>
          <p:nvPr/>
        </p:nvSpPr>
        <p:spPr>
          <a:xfrm>
            <a:off x="243281" y="160422"/>
            <a:ext cx="2080698" cy="707886"/>
          </a:xfrm>
          <a:prstGeom prst="rect">
            <a:avLst/>
          </a:prstGeom>
          <a:noFill/>
        </p:spPr>
        <p:txBody>
          <a:bodyPr wrap="none" rtlCol="0">
            <a:spAutoFit/>
          </a:bodyPr>
          <a:lstStyle/>
          <a:p>
            <a:r>
              <a:rPr lang="en-IE" sz="4000" dirty="0"/>
              <a:t>Problem</a:t>
            </a:r>
          </a:p>
        </p:txBody>
      </p:sp>
    </p:spTree>
    <p:extLst>
      <p:ext uri="{BB962C8B-B14F-4D97-AF65-F5344CB8AC3E}">
        <p14:creationId xmlns:p14="http://schemas.microsoft.com/office/powerpoint/2010/main" val="1273466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101FA0B-EFD8-4210-86CD-69067562A899}"/>
              </a:ext>
            </a:extLst>
          </p:cNvPr>
          <p:cNvSpPr>
            <a:spLocks noGrp="1"/>
          </p:cNvSpPr>
          <p:nvPr>
            <p:ph type="title"/>
          </p:nvPr>
        </p:nvSpPr>
        <p:spPr/>
        <p:txBody>
          <a:bodyPr/>
          <a:lstStyle/>
          <a:p>
            <a:r>
              <a:rPr lang="en-US" sz="900" kern="1200" dirty="0">
                <a:solidFill>
                  <a:schemeClr val="tx1"/>
                </a:solidFill>
                <a:effectLst/>
                <a:latin typeface="+mj-lt"/>
                <a:ea typeface="+mj-ea"/>
                <a:cs typeface="Segoe UI" panose="020B0502040204020203" pitchFamily="34" charset="0"/>
              </a:rPr>
              <a:t>Whimsical Room 4</a:t>
            </a:r>
            <a:endParaRPr lang="en-US" dirty="0"/>
          </a:p>
        </p:txBody>
      </p:sp>
      <p:pic>
        <p:nvPicPr>
          <p:cNvPr id="6" name="Picture Placeholder 5" descr="A bedroom with grass growing on the floor">
            <a:extLst>
              <a:ext uri="{FF2B5EF4-FFF2-40B4-BE49-F238E27FC236}">
                <a16:creationId xmlns:a16="http://schemas.microsoft.com/office/drawing/2014/main" id="{515B9DB7-795D-4F3A-84D1-A3F058602C1E}"/>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a:xfrm>
            <a:off x="0" y="-100668"/>
            <a:ext cx="12192000" cy="6858000"/>
          </a:xfrm>
          <a:prstGeom prst="rect">
            <a:avLst/>
          </a:prstGeom>
        </p:spPr>
      </p:pic>
      <p:sp>
        <p:nvSpPr>
          <p:cNvPr id="7" name="Rectangle 6">
            <a:extLst>
              <a:ext uri="{FF2B5EF4-FFF2-40B4-BE49-F238E27FC236}">
                <a16:creationId xmlns:a16="http://schemas.microsoft.com/office/drawing/2014/main" id="{5F99AFFD-C091-4413-B9F0-5371ACBB0501}"/>
              </a:ext>
            </a:extLst>
          </p:cNvPr>
          <p:cNvSpPr/>
          <p:nvPr/>
        </p:nvSpPr>
        <p:spPr>
          <a:xfrm>
            <a:off x="3691156" y="-100669"/>
            <a:ext cx="8500844" cy="426160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IE" dirty="0"/>
          </a:p>
          <a:p>
            <a:pPr algn="ctr"/>
            <a:r>
              <a:rPr lang="en-IE" dirty="0"/>
              <a:t>SHOM : Smart Home Office Manager</a:t>
            </a:r>
          </a:p>
          <a:p>
            <a:pPr algn="ctr"/>
            <a:endParaRPr lang="en-IE" dirty="0"/>
          </a:p>
          <a:p>
            <a:pPr algn="ctr"/>
            <a:r>
              <a:rPr lang="en-IE" dirty="0"/>
              <a:t>SHOM is a Python web application running on a Raspberry Pi that is designed to allow remote workers to maximise their control of the home office environment, highlight any problematic patterns in their working hours and alleviate some issues associated with working from home. It will allow the user to :</a:t>
            </a:r>
          </a:p>
          <a:p>
            <a:pPr algn="ctr"/>
            <a:endParaRPr lang="en-IE" dirty="0"/>
          </a:p>
          <a:p>
            <a:pPr marL="342900" indent="-342900" algn="ctr">
              <a:buFont typeface="+mj-lt"/>
              <a:buAutoNum type="arabicPeriod"/>
            </a:pPr>
            <a:r>
              <a:rPr lang="en-IE" dirty="0"/>
              <a:t>Log in automatically via motion sensor &amp; Bluetooth device identification</a:t>
            </a:r>
          </a:p>
          <a:p>
            <a:pPr marL="342900" indent="-342900" algn="ctr">
              <a:buFont typeface="+mj-lt"/>
              <a:buAutoNum type="arabicPeriod"/>
            </a:pPr>
            <a:r>
              <a:rPr lang="en-IE" dirty="0"/>
              <a:t>Measure room temperature and humidity via a Sense Hat</a:t>
            </a:r>
          </a:p>
          <a:p>
            <a:pPr marL="342900" indent="-342900" algn="ctr">
              <a:buFont typeface="+mj-lt"/>
              <a:buAutoNum type="arabicPeriod"/>
            </a:pPr>
            <a:r>
              <a:rPr lang="en-IE" dirty="0"/>
              <a:t>Control their office environment via TP-Link Smart Plugs &amp; IFTTT</a:t>
            </a:r>
          </a:p>
          <a:p>
            <a:pPr marL="342900" indent="-342900" algn="ctr">
              <a:buFont typeface="+mj-lt"/>
              <a:buAutoNum type="arabicPeriod"/>
            </a:pPr>
            <a:r>
              <a:rPr lang="en-IE" dirty="0"/>
              <a:t>Utilise a “Do Not Disturb” function via a TP-Link Smart Bulb &amp; IFTTT</a:t>
            </a:r>
          </a:p>
          <a:p>
            <a:pPr marL="342900" indent="-342900" algn="ctr">
              <a:buFont typeface="+mj-lt"/>
              <a:buAutoNum type="arabicPeriod"/>
            </a:pPr>
            <a:r>
              <a:rPr lang="en-IE" dirty="0"/>
              <a:t>Record their working hours to user-specific </a:t>
            </a:r>
            <a:r>
              <a:rPr lang="en-IE" dirty="0" err="1"/>
              <a:t>Thingspeak</a:t>
            </a:r>
            <a:r>
              <a:rPr lang="en-IE" dirty="0"/>
              <a:t> channels</a:t>
            </a:r>
          </a:p>
          <a:p>
            <a:pPr marL="342900" indent="-342900" algn="ctr">
              <a:buFont typeface="+mj-lt"/>
              <a:buAutoNum type="arabicPeriod"/>
            </a:pPr>
            <a:r>
              <a:rPr lang="en-IE" dirty="0"/>
              <a:t>Log user-specific break times &amp; interruption durations to a Firebase database</a:t>
            </a:r>
          </a:p>
          <a:p>
            <a:pPr marL="342900" indent="-342900" algn="ctr">
              <a:buFont typeface="+mj-lt"/>
              <a:buAutoNum type="arabicPeriod"/>
            </a:pPr>
            <a:r>
              <a:rPr lang="en-IE" dirty="0"/>
              <a:t>Remote monitor other parts of the home using a 2</a:t>
            </a:r>
            <a:r>
              <a:rPr lang="en-IE" baseline="30000" dirty="0"/>
              <a:t>nd</a:t>
            </a:r>
            <a:r>
              <a:rPr lang="en-IE" dirty="0"/>
              <a:t> Raspberry Pi &amp; </a:t>
            </a:r>
            <a:r>
              <a:rPr lang="en-IE" dirty="0" err="1"/>
              <a:t>PiCamera</a:t>
            </a:r>
            <a:endParaRPr lang="en-IE" dirty="0"/>
          </a:p>
        </p:txBody>
      </p:sp>
      <p:sp>
        <p:nvSpPr>
          <p:cNvPr id="8" name="TextBox 7">
            <a:extLst>
              <a:ext uri="{FF2B5EF4-FFF2-40B4-BE49-F238E27FC236}">
                <a16:creationId xmlns:a16="http://schemas.microsoft.com/office/drawing/2014/main" id="{1733DE39-F078-4FFD-983C-B04D4DFD5DC6}"/>
              </a:ext>
            </a:extLst>
          </p:cNvPr>
          <p:cNvSpPr txBox="1"/>
          <p:nvPr/>
        </p:nvSpPr>
        <p:spPr>
          <a:xfrm>
            <a:off x="243281" y="67112"/>
            <a:ext cx="2073003" cy="707886"/>
          </a:xfrm>
          <a:prstGeom prst="rect">
            <a:avLst/>
          </a:prstGeom>
          <a:noFill/>
        </p:spPr>
        <p:txBody>
          <a:bodyPr wrap="none" rtlCol="0">
            <a:spAutoFit/>
          </a:bodyPr>
          <a:lstStyle/>
          <a:p>
            <a:r>
              <a:rPr lang="en-IE" sz="4000" dirty="0"/>
              <a:t>Concept</a:t>
            </a:r>
          </a:p>
        </p:txBody>
      </p:sp>
    </p:spTree>
    <p:extLst>
      <p:ext uri="{BB962C8B-B14F-4D97-AF65-F5344CB8AC3E}">
        <p14:creationId xmlns:p14="http://schemas.microsoft.com/office/powerpoint/2010/main" val="1725811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E692744-E7F7-4A12-A866-D2465B0DFFA7}"/>
              </a:ext>
            </a:extLst>
          </p:cNvPr>
          <p:cNvSpPr>
            <a:spLocks noGrp="1"/>
          </p:cNvSpPr>
          <p:nvPr>
            <p:ph type="title"/>
          </p:nvPr>
        </p:nvSpPr>
        <p:spPr/>
        <p:txBody>
          <a:bodyPr/>
          <a:lstStyle/>
          <a:p>
            <a:r>
              <a:rPr lang="en-US" dirty="0"/>
              <a:t>Whimsical Room 1</a:t>
            </a:r>
          </a:p>
        </p:txBody>
      </p:sp>
      <p:pic>
        <p:nvPicPr>
          <p:cNvPr id="6" name="Picture Placeholder 5" descr="A zebra stands in the living room&#10;">
            <a:extLst>
              <a:ext uri="{FF2B5EF4-FFF2-40B4-BE49-F238E27FC236}">
                <a16:creationId xmlns:a16="http://schemas.microsoft.com/office/drawing/2014/main" id="{B05CB43D-F3B3-4B79-B332-C8FDE02C0E1C}"/>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a:prstGeom prst="rect">
            <a:avLst/>
          </a:prstGeom>
        </p:spPr>
      </p:pic>
      <p:sp>
        <p:nvSpPr>
          <p:cNvPr id="3" name="TextBox 2">
            <a:extLst>
              <a:ext uri="{FF2B5EF4-FFF2-40B4-BE49-F238E27FC236}">
                <a16:creationId xmlns:a16="http://schemas.microsoft.com/office/drawing/2014/main" id="{7F2D7817-D563-4A33-807C-31BA7AE65908}"/>
              </a:ext>
            </a:extLst>
          </p:cNvPr>
          <p:cNvSpPr txBox="1"/>
          <p:nvPr/>
        </p:nvSpPr>
        <p:spPr>
          <a:xfrm>
            <a:off x="83890" y="158621"/>
            <a:ext cx="5184396" cy="707886"/>
          </a:xfrm>
          <a:prstGeom prst="rect">
            <a:avLst/>
          </a:prstGeom>
          <a:noFill/>
        </p:spPr>
        <p:txBody>
          <a:bodyPr wrap="square" rtlCol="0">
            <a:spAutoFit/>
          </a:bodyPr>
          <a:lstStyle/>
          <a:p>
            <a:r>
              <a:rPr lang="en-IE" sz="4000" dirty="0"/>
              <a:t>Project Components</a:t>
            </a:r>
          </a:p>
        </p:txBody>
      </p:sp>
      <p:pic>
        <p:nvPicPr>
          <p:cNvPr id="7" name="Picture 6">
            <a:extLst>
              <a:ext uri="{FF2B5EF4-FFF2-40B4-BE49-F238E27FC236}">
                <a16:creationId xmlns:a16="http://schemas.microsoft.com/office/drawing/2014/main" id="{D24842A5-F1AB-4EDD-814A-1BBD0F7687A3}"/>
              </a:ext>
            </a:extLst>
          </p:cNvPr>
          <p:cNvPicPr>
            <a:picLocks noChangeAspect="1"/>
          </p:cNvPicPr>
          <p:nvPr/>
        </p:nvPicPr>
        <p:blipFill>
          <a:blip r:embed="rId3"/>
          <a:stretch>
            <a:fillRect/>
          </a:stretch>
        </p:blipFill>
        <p:spPr>
          <a:xfrm>
            <a:off x="1775669" y="866507"/>
            <a:ext cx="8640661" cy="5639665"/>
          </a:xfrm>
          <a:prstGeom prst="rect">
            <a:avLst/>
          </a:prstGeom>
        </p:spPr>
      </p:pic>
    </p:spTree>
    <p:extLst>
      <p:ext uri="{BB962C8B-B14F-4D97-AF65-F5344CB8AC3E}">
        <p14:creationId xmlns:p14="http://schemas.microsoft.com/office/powerpoint/2010/main" val="2582229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E692744-E7F7-4A12-A866-D2465B0DFFA7}"/>
              </a:ext>
            </a:extLst>
          </p:cNvPr>
          <p:cNvSpPr>
            <a:spLocks noGrp="1"/>
          </p:cNvSpPr>
          <p:nvPr>
            <p:ph type="title"/>
          </p:nvPr>
        </p:nvSpPr>
        <p:spPr/>
        <p:txBody>
          <a:bodyPr/>
          <a:lstStyle/>
          <a:p>
            <a:r>
              <a:rPr lang="en-US" dirty="0"/>
              <a:t>Whimsical Room 1</a:t>
            </a:r>
          </a:p>
        </p:txBody>
      </p:sp>
      <p:pic>
        <p:nvPicPr>
          <p:cNvPr id="6" name="Picture Placeholder 5" descr="A zebra stands in the living room&#10;">
            <a:extLst>
              <a:ext uri="{FF2B5EF4-FFF2-40B4-BE49-F238E27FC236}">
                <a16:creationId xmlns:a16="http://schemas.microsoft.com/office/drawing/2014/main" id="{B05CB43D-F3B3-4B79-B332-C8FDE02C0E1C}"/>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a:prstGeom prst="rect">
            <a:avLst/>
          </a:prstGeom>
        </p:spPr>
      </p:pic>
      <p:sp>
        <p:nvSpPr>
          <p:cNvPr id="3" name="TextBox 2">
            <a:extLst>
              <a:ext uri="{FF2B5EF4-FFF2-40B4-BE49-F238E27FC236}">
                <a16:creationId xmlns:a16="http://schemas.microsoft.com/office/drawing/2014/main" id="{7F2D7817-D563-4A33-807C-31BA7AE65908}"/>
              </a:ext>
            </a:extLst>
          </p:cNvPr>
          <p:cNvSpPr txBox="1"/>
          <p:nvPr/>
        </p:nvSpPr>
        <p:spPr>
          <a:xfrm>
            <a:off x="83890" y="158621"/>
            <a:ext cx="5184396" cy="707886"/>
          </a:xfrm>
          <a:prstGeom prst="rect">
            <a:avLst/>
          </a:prstGeom>
          <a:noFill/>
        </p:spPr>
        <p:txBody>
          <a:bodyPr wrap="square" rtlCol="0">
            <a:spAutoFit/>
          </a:bodyPr>
          <a:lstStyle/>
          <a:p>
            <a:r>
              <a:rPr lang="en-IE" sz="4000" dirty="0"/>
              <a:t>Webpage Guide</a:t>
            </a:r>
          </a:p>
        </p:txBody>
      </p:sp>
      <p:pic>
        <p:nvPicPr>
          <p:cNvPr id="5" name="Picture 4">
            <a:extLst>
              <a:ext uri="{FF2B5EF4-FFF2-40B4-BE49-F238E27FC236}">
                <a16:creationId xmlns:a16="http://schemas.microsoft.com/office/drawing/2014/main" id="{BE816BF5-AA94-4D8A-A8D1-A26213B36754}"/>
              </a:ext>
            </a:extLst>
          </p:cNvPr>
          <p:cNvPicPr>
            <a:picLocks noChangeAspect="1"/>
          </p:cNvPicPr>
          <p:nvPr/>
        </p:nvPicPr>
        <p:blipFill>
          <a:blip r:embed="rId3"/>
          <a:stretch>
            <a:fillRect/>
          </a:stretch>
        </p:blipFill>
        <p:spPr>
          <a:xfrm>
            <a:off x="2986481" y="956345"/>
            <a:ext cx="6233020" cy="5563948"/>
          </a:xfrm>
          <a:prstGeom prst="rect">
            <a:avLst/>
          </a:prstGeom>
        </p:spPr>
      </p:pic>
    </p:spTree>
    <p:extLst>
      <p:ext uri="{BB962C8B-B14F-4D97-AF65-F5344CB8AC3E}">
        <p14:creationId xmlns:p14="http://schemas.microsoft.com/office/powerpoint/2010/main" val="1505788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99DB6F-A897-4634-AA5B-994EADAB562E}"/>
              </a:ext>
            </a:extLst>
          </p:cNvPr>
          <p:cNvSpPr>
            <a:spLocks noGrp="1"/>
          </p:cNvSpPr>
          <p:nvPr>
            <p:ph type="title"/>
          </p:nvPr>
        </p:nvSpPr>
        <p:spPr/>
        <p:txBody>
          <a:bodyPr>
            <a:normAutofit fontScale="90000"/>
          </a:bodyPr>
          <a:lstStyle/>
          <a:p>
            <a:r>
              <a:rPr lang="en-US" dirty="0"/>
              <a:t>Application Details</a:t>
            </a:r>
          </a:p>
        </p:txBody>
      </p:sp>
      <p:sp>
        <p:nvSpPr>
          <p:cNvPr id="9" name="Content Placeholder 8">
            <a:extLst>
              <a:ext uri="{FF2B5EF4-FFF2-40B4-BE49-F238E27FC236}">
                <a16:creationId xmlns:a16="http://schemas.microsoft.com/office/drawing/2014/main" id="{B994601A-EE7A-4622-BC3E-1401C30B2E79}"/>
              </a:ext>
            </a:extLst>
          </p:cNvPr>
          <p:cNvSpPr>
            <a:spLocks noGrp="1"/>
          </p:cNvSpPr>
          <p:nvPr>
            <p:ph idx="1"/>
          </p:nvPr>
        </p:nvSpPr>
        <p:spPr>
          <a:xfrm>
            <a:off x="313660" y="998290"/>
            <a:ext cx="11535440" cy="5178673"/>
          </a:xfrm>
        </p:spPr>
        <p:txBody>
          <a:bodyPr>
            <a:normAutofit/>
          </a:bodyPr>
          <a:lstStyle/>
          <a:p>
            <a:pPr marL="0" indent="0">
              <a:buNone/>
              <a:defRPr/>
            </a:pPr>
            <a:r>
              <a:rPr kumimoji="0" lang="en-US" sz="1800" b="0" i="0" u="none" strike="noStrike" kern="1200" cap="none" spc="0" normalizeH="0" baseline="0" noProof="0" dirty="0" err="1">
                <a:ln>
                  <a:noFill/>
                </a:ln>
                <a:solidFill>
                  <a:prstClr val="black"/>
                </a:solidFill>
                <a:effectLst/>
                <a:uLnTx/>
                <a:uFillTx/>
                <a:latin typeface="Segoe UI"/>
                <a:ea typeface="+mn-ea"/>
                <a:cs typeface="+mn-cs"/>
              </a:rPr>
              <a:t>Initia</a:t>
            </a:r>
            <a:r>
              <a:rPr lang="en-US" sz="1800" dirty="0">
                <a:solidFill>
                  <a:prstClr val="black"/>
                </a:solidFill>
                <a:latin typeface="Segoe UI"/>
                <a:cs typeface="+mn-cs"/>
              </a:rPr>
              <a:t>l </a:t>
            </a:r>
            <a:r>
              <a:rPr kumimoji="0" lang="en-US" sz="1800" b="0" i="0" u="none" strike="noStrike" kern="1200" cap="none" spc="0" normalizeH="0" baseline="0" noProof="0" dirty="0">
                <a:ln>
                  <a:noFill/>
                </a:ln>
                <a:solidFill>
                  <a:prstClr val="black"/>
                </a:solidFill>
                <a:effectLst/>
                <a:uLnTx/>
                <a:uFillTx/>
                <a:latin typeface="Segoe UI"/>
                <a:ea typeface="+mn-ea"/>
                <a:cs typeface="+mn-cs"/>
              </a:rPr>
              <a:t>Setup &amp; User Identification</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lang="en-US" sz="1200" dirty="0">
                <a:solidFill>
                  <a:srgbClr val="E7E6E6">
                    <a:lumMod val="25000"/>
                  </a:srgbClr>
                </a:solidFill>
                <a:latin typeface="Segoe UI"/>
              </a:rPr>
              <a:t>A Python s</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Segoe UI" panose="020B0502040204020203" pitchFamily="34" charset="0"/>
              </a:rPr>
              <a:t>cript</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 is configured to auto-</a:t>
            </a:r>
            <a:r>
              <a:rPr lang="en-US" sz="1200" dirty="0">
                <a:solidFill>
                  <a:srgbClr val="E7E6E6">
                    <a:lumMod val="25000"/>
                  </a:srgbClr>
                </a:solidFill>
                <a:latin typeface="Segoe UI"/>
              </a:rPr>
              <a:t>run </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each morning. This performs initial setup and primes the PIR sensor to wait for motion.</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When </a:t>
            </a:r>
            <a:r>
              <a:rPr lang="en-US" sz="1200" dirty="0">
                <a:solidFill>
                  <a:srgbClr val="E7E6E6">
                    <a:lumMod val="25000"/>
                  </a:srgbClr>
                </a:solidFill>
                <a:latin typeface="Segoe UI"/>
              </a:rPr>
              <a:t>motion is detected, a Bluetooth symbol is shown on the </a:t>
            </a:r>
            <a:r>
              <a:rPr lang="en-US" sz="1200" dirty="0" err="1">
                <a:solidFill>
                  <a:srgbClr val="E7E6E6">
                    <a:lumMod val="25000"/>
                  </a:srgbClr>
                </a:solidFill>
                <a:latin typeface="Segoe UI"/>
              </a:rPr>
              <a:t>SenseHat</a:t>
            </a:r>
            <a:r>
              <a:rPr lang="en-US" sz="1200" dirty="0">
                <a:solidFill>
                  <a:srgbClr val="E7E6E6">
                    <a:lumMod val="25000"/>
                  </a:srgbClr>
                </a:solidFill>
                <a:latin typeface="Segoe UI"/>
              </a:rPr>
              <a:t> display to inform the user that device detection</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 is underway. </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lang="en-US" sz="1200" dirty="0">
                <a:solidFill>
                  <a:srgbClr val="E7E6E6">
                    <a:lumMod val="25000"/>
                  </a:srgbClr>
                </a:solidFill>
                <a:latin typeface="Segoe UI"/>
              </a:rPr>
              <a:t>When a device is detected, this is checked against a dictionary of known devices for a match.</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If no match is found, a message is displayed, and the program ends.</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If a match is found, this identifies the</a:t>
            </a:r>
            <a:r>
              <a:rPr lang="en-US" sz="1200" dirty="0">
                <a:solidFill>
                  <a:srgbClr val="E7E6E6">
                    <a:lumMod val="25000"/>
                  </a:srgbClr>
                </a:solidFill>
                <a:latin typeface="Segoe UI"/>
              </a:rPr>
              <a:t> user and associated details such as the API keys &amp; public URLs for their </a:t>
            </a:r>
            <a:r>
              <a:rPr lang="en-US" sz="1200" dirty="0" err="1">
                <a:solidFill>
                  <a:srgbClr val="E7E6E6">
                    <a:lumMod val="25000"/>
                  </a:srgbClr>
                </a:solidFill>
                <a:latin typeface="Segoe UI"/>
              </a:rPr>
              <a:t>Thingspeak</a:t>
            </a:r>
            <a:r>
              <a:rPr lang="en-US" sz="1200" dirty="0">
                <a:solidFill>
                  <a:srgbClr val="E7E6E6">
                    <a:lumMod val="25000"/>
                  </a:srgbClr>
                </a:solidFill>
                <a:latin typeface="Segoe UI"/>
              </a:rPr>
              <a:t> channel. The user is greeted on the Sense Hat display.</a:t>
            </a:r>
          </a:p>
          <a:p>
            <a:pPr marL="342900" indent="-342900">
              <a:buFont typeface="+mj-lt"/>
              <a:buAutoNum type="arabicPeriod"/>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A dictionary is then loaded for known smart devices and another is populated from existing Firebase break data for the known user and the current day.</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The web service is launched passing the smart device and break information into the page.</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endParaRPr>
          </a:p>
          <a:p>
            <a:pPr marL="0" indent="0">
              <a:buNone/>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Web service</a:t>
            </a:r>
            <a:endParaRPr kumimoji="0" lang="en-US" sz="18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A </a:t>
            </a:r>
            <a:r>
              <a:rPr lang="en-US" sz="1200" dirty="0">
                <a:solidFill>
                  <a:srgbClr val="E7E6E6">
                    <a:lumMod val="25000"/>
                  </a:srgbClr>
                </a:solidFill>
                <a:latin typeface="Segoe UI"/>
                <a:cs typeface="+mn-cs"/>
              </a:rPr>
              <a:t>Flask</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 web service running on port 5000 that utilizes Jinja templating for displaying multiple records from the devices dictionary and from the break time data passed in from Firebase.</a:t>
            </a:r>
          </a:p>
          <a:p>
            <a:pPr marL="342900" indent="-342900">
              <a:buFont typeface="+mj-lt"/>
              <a:buAutoNum type="arabicPeriod"/>
              <a:defRPr/>
            </a:pPr>
            <a:r>
              <a:rPr lang="en-US" sz="1200" dirty="0">
                <a:solidFill>
                  <a:srgbClr val="E7E6E6">
                    <a:lumMod val="25000"/>
                  </a:srgbClr>
                </a:solidFill>
                <a:latin typeface="Segoe UI"/>
                <a:cs typeface="+mn-cs"/>
              </a:rPr>
              <a:t>The page will auto-refresh every 300 seconds to ensure that the sensor readings are constantly updated. These are displayed using Google gauges.</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Various </a:t>
            </a:r>
            <a:r>
              <a:rPr lang="en-US" sz="1200" dirty="0">
                <a:solidFill>
                  <a:srgbClr val="E7E6E6">
                    <a:lumMod val="25000"/>
                  </a:srgbClr>
                </a:solidFill>
                <a:latin typeface="Segoe UI"/>
                <a:cs typeface="+mn-cs"/>
              </a:rPr>
              <a:t>buttons are connected to </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routes and used for controlling the smart devices and stopping/starting break times and the working day log on/off times.</a:t>
            </a: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Scheduled &amp; Unscheduled break times are listed and also displayed in a Google Timeline view.</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The latest snapshot photo is also retrieved from a Firebase </a:t>
            </a:r>
            <a:r>
              <a:rPr lang="en-US" sz="1200" dirty="0" err="1">
                <a:solidFill>
                  <a:srgbClr val="E7E6E6">
                    <a:lumMod val="25000"/>
                  </a:srgbClr>
                </a:solidFill>
                <a:latin typeface="Segoe UI"/>
                <a:cs typeface="+mn-cs"/>
              </a:rPr>
              <a:t>RealTime</a:t>
            </a:r>
            <a:r>
              <a:rPr lang="en-US" sz="1200" dirty="0">
                <a:solidFill>
                  <a:srgbClr val="E7E6E6">
                    <a:lumMod val="25000"/>
                  </a:srgbClr>
                </a:solidFill>
                <a:latin typeface="Segoe UI"/>
                <a:cs typeface="+mn-cs"/>
              </a:rPr>
              <a:t> database and displayed on page. The user can request snapshots which triggers a Python script on a 2</a:t>
            </a:r>
            <a:r>
              <a:rPr lang="en-US" sz="1200" baseline="30000" dirty="0">
                <a:solidFill>
                  <a:srgbClr val="E7E6E6">
                    <a:lumMod val="25000"/>
                  </a:srgbClr>
                </a:solidFill>
                <a:latin typeface="Segoe UI"/>
                <a:cs typeface="+mn-cs"/>
              </a:rPr>
              <a:t>nd</a:t>
            </a:r>
            <a:r>
              <a:rPr lang="en-US" sz="1200" dirty="0">
                <a:solidFill>
                  <a:srgbClr val="E7E6E6">
                    <a:lumMod val="25000"/>
                  </a:srgbClr>
                </a:solidFill>
                <a:latin typeface="Segoe UI"/>
                <a:cs typeface="+mn-cs"/>
              </a:rPr>
              <a:t> remote Raspberry Pi to be executed which takes the photo and uploads it to the database. </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0" indent="0">
              <a:buNone/>
            </a:pPr>
            <a:endParaRPr lang="en-US" dirty="0"/>
          </a:p>
        </p:txBody>
      </p:sp>
    </p:spTree>
    <p:extLst>
      <p:ext uri="{BB962C8B-B14F-4D97-AF65-F5344CB8AC3E}">
        <p14:creationId xmlns:p14="http://schemas.microsoft.com/office/powerpoint/2010/main" val="1878508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99DB6F-A897-4634-AA5B-994EADAB562E}"/>
              </a:ext>
            </a:extLst>
          </p:cNvPr>
          <p:cNvSpPr>
            <a:spLocks noGrp="1"/>
          </p:cNvSpPr>
          <p:nvPr>
            <p:ph type="title"/>
          </p:nvPr>
        </p:nvSpPr>
        <p:spPr/>
        <p:txBody>
          <a:bodyPr>
            <a:normAutofit fontScale="90000"/>
          </a:bodyPr>
          <a:lstStyle/>
          <a:p>
            <a:r>
              <a:rPr lang="en-US" dirty="0"/>
              <a:t>Application Details</a:t>
            </a:r>
          </a:p>
        </p:txBody>
      </p:sp>
      <p:sp>
        <p:nvSpPr>
          <p:cNvPr id="10" name="Content Placeholder 9">
            <a:extLst>
              <a:ext uri="{FF2B5EF4-FFF2-40B4-BE49-F238E27FC236}">
                <a16:creationId xmlns:a16="http://schemas.microsoft.com/office/drawing/2014/main" id="{52907588-C9EC-4663-9781-D5BA127CCE57}"/>
              </a:ext>
            </a:extLst>
          </p:cNvPr>
          <p:cNvSpPr>
            <a:spLocks noGrp="1"/>
          </p:cNvSpPr>
          <p:nvPr>
            <p:ph idx="10"/>
          </p:nvPr>
        </p:nvSpPr>
        <p:spPr>
          <a:xfrm>
            <a:off x="345558" y="1006679"/>
            <a:ext cx="11503542" cy="5178673"/>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Technical Details</a:t>
            </a: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The pr2.py script is submitted in Crontab at 08:00 each morning.</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PIR motion sensing uses the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gpiozero</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 library and the PIR is setup on GPIO pin 4</a:t>
            </a: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Bluetooth user identification uses the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PyBluez</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 package and communication is happening in the 2.4 GHz spectrum.</a:t>
            </a: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A </a:t>
            </a:r>
            <a:r>
              <a:rPr lang="en-US" sz="1200" dirty="0" err="1">
                <a:solidFill>
                  <a:srgbClr val="E7E6E6">
                    <a:lumMod val="25000"/>
                  </a:srgbClr>
                </a:solidFill>
                <a:latin typeface="Segoe UI"/>
                <a:cs typeface="+mn-cs"/>
              </a:rPr>
              <a:t>SenseHat</a:t>
            </a:r>
            <a:r>
              <a:rPr lang="en-US" sz="1200" dirty="0">
                <a:solidFill>
                  <a:srgbClr val="E7E6E6">
                    <a:lumMod val="25000"/>
                  </a:srgbClr>
                </a:solidFill>
                <a:latin typeface="Segoe UI"/>
                <a:cs typeface="+mn-cs"/>
              </a:rPr>
              <a:t> is used to record the temperature and humidity on each page request/refresh. The Sense Hat is connected to the Pi via a hacker board which removes the issue of the readings being affected by the heat of the Pi board and thus provides more accuracy as well as allowing access to the GPIO pins for the PIR.</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IFTTT requests will be used to toggle the state of the smart devices. Requested via HTTP, the requests connect a webhook maker event with TP-Link </a:t>
            </a:r>
            <a:r>
              <a:rPr lang="en-US" sz="1200" dirty="0" err="1">
                <a:solidFill>
                  <a:srgbClr val="E7E6E6">
                    <a:lumMod val="25000"/>
                  </a:srgbClr>
                </a:solidFill>
                <a:latin typeface="Segoe UI"/>
                <a:cs typeface="+mn-cs"/>
              </a:rPr>
              <a:t>Kasa</a:t>
            </a:r>
            <a:r>
              <a:rPr lang="en-US" sz="1200" dirty="0">
                <a:solidFill>
                  <a:srgbClr val="E7E6E6">
                    <a:lumMod val="25000"/>
                  </a:srgbClr>
                </a:solidFill>
                <a:latin typeface="Segoe UI"/>
                <a:cs typeface="+mn-cs"/>
              </a:rPr>
              <a:t> to control the smart devices.</a:t>
            </a: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Firebase DB will be used to record the break times. These are posted and retrieved using REST APIs. </a:t>
            </a: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Firebase is also used to </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store the picture snapshots. These are retrieved using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Javascript</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 as per the lab in week 10. The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Javascript</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 file can be found in the ‘static’ folder as per Flask guidelines.</a:t>
            </a:r>
          </a:p>
          <a:p>
            <a:pPr marL="342900" marR="0" lvl="0" indent="-342900" algn="l" defTabSz="914400" rtl="0" eaLnBrk="1" fontAlgn="auto" latinLnBrk="0" hangingPunct="1">
              <a:spcAft>
                <a:spcPts val="0"/>
              </a:spcAft>
              <a:buClrTx/>
              <a:buSzTx/>
              <a:buFont typeface="+mj-lt"/>
              <a:buAutoNum type="arabicPeriod"/>
              <a:tabLst/>
              <a:defRPr/>
            </a:pPr>
            <a:r>
              <a:rPr lang="en-US" sz="1200" dirty="0" err="1">
                <a:solidFill>
                  <a:srgbClr val="E7E6E6">
                    <a:lumMod val="25000"/>
                  </a:srgbClr>
                </a:solidFill>
                <a:latin typeface="Segoe UI"/>
                <a:cs typeface="+mn-cs"/>
              </a:rPr>
              <a:t>Thingspeak</a:t>
            </a:r>
            <a:r>
              <a:rPr lang="en-US" sz="1200" dirty="0">
                <a:solidFill>
                  <a:srgbClr val="E7E6E6">
                    <a:lumMod val="25000"/>
                  </a:srgbClr>
                </a:solidFill>
                <a:latin typeface="Segoe UI"/>
                <a:cs typeface="+mn-cs"/>
              </a:rPr>
              <a:t> channels will record the day values (log on/off times, total break durations). These values are posted to </a:t>
            </a:r>
            <a:r>
              <a:rPr lang="en-US" sz="1200" dirty="0" err="1">
                <a:solidFill>
                  <a:srgbClr val="E7E6E6">
                    <a:lumMod val="25000"/>
                  </a:srgbClr>
                </a:solidFill>
                <a:latin typeface="Segoe UI"/>
                <a:cs typeface="+mn-cs"/>
              </a:rPr>
              <a:t>Thingspeak</a:t>
            </a:r>
            <a:r>
              <a:rPr lang="en-US" sz="1200" dirty="0">
                <a:solidFill>
                  <a:srgbClr val="E7E6E6">
                    <a:lumMod val="25000"/>
                  </a:srgbClr>
                </a:solidFill>
                <a:latin typeface="Segoe UI"/>
                <a:cs typeface="+mn-cs"/>
              </a:rPr>
              <a:t> via REST API posting when the user ‘ends’ their working day. </a:t>
            </a: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MATLAB visualizations were written to show the start/end times in one visualization and the total daily scheduled/unscheduled break durations in another. Each visualization shows data from the last 7 entries.</a:t>
            </a: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SSH keys were generated to allow the main Pi to remotely execute the snapshot script on the 2nd Pi without having to specify a password. The keys were generated using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ssh</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-keygen and copied using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ssh</a:t>
            </a:r>
            <a:r>
              <a:rPr lang="en-US" sz="1200" dirty="0">
                <a:solidFill>
                  <a:srgbClr val="E7E6E6">
                    <a:lumMod val="25000"/>
                  </a:srgbClr>
                </a:solidFill>
                <a:latin typeface="Segoe UI"/>
                <a:cs typeface="+mn-cs"/>
              </a:rPr>
              <a:t>-copy-id. Execution of the remote script</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 from within the </a:t>
            </a:r>
            <a:r>
              <a:rPr lang="en-US" sz="1200" dirty="0">
                <a:solidFill>
                  <a:srgbClr val="E7E6E6">
                    <a:lumMod val="25000"/>
                  </a:srgbClr>
                </a:solidFill>
                <a:latin typeface="Segoe UI"/>
                <a:cs typeface="+mn-cs"/>
              </a:rPr>
              <a:t>main Python script </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also required the use of the subprocess library.</a:t>
            </a:r>
          </a:p>
          <a:p>
            <a:pPr marL="342900" marR="0" lvl="0" indent="-342900" algn="l" defTabSz="914400" rtl="0" eaLnBrk="1" fontAlgn="auto" latinLnBrk="0" hangingPunct="1">
              <a:spcAft>
                <a:spcPts val="0"/>
              </a:spcAft>
              <a:buClrTx/>
              <a:buSzTx/>
              <a:buFont typeface="+mj-lt"/>
              <a:buAutoNum type="arabicPeriod"/>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A </a:t>
            </a:r>
            <a:r>
              <a:rPr lang="en-US" sz="1200" dirty="0">
                <a:solidFill>
                  <a:srgbClr val="E7E6E6">
                    <a:lumMod val="25000"/>
                  </a:srgbClr>
                </a:solidFill>
                <a:latin typeface="Segoe UI"/>
                <a:cs typeface="+mn-cs"/>
              </a:rPr>
              <a:t>ping entry added to crontab </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is </a:t>
            </a:r>
            <a:r>
              <a:rPr lang="en-US" sz="1200" dirty="0">
                <a:solidFill>
                  <a:srgbClr val="E7E6E6">
                    <a:lumMod val="25000"/>
                  </a:srgbClr>
                </a:solidFill>
                <a:latin typeface="Segoe UI"/>
                <a:cs typeface="+mn-cs"/>
              </a:rPr>
              <a:t>used to maintain the connection between the 2 Pi’s. This is being done as it was noticed that without regular contact, the 1</a:t>
            </a:r>
            <a:r>
              <a:rPr lang="en-US" sz="1200" baseline="30000" dirty="0">
                <a:solidFill>
                  <a:srgbClr val="E7E6E6">
                    <a:lumMod val="25000"/>
                  </a:srgbClr>
                </a:solidFill>
                <a:latin typeface="Segoe UI"/>
                <a:cs typeface="+mn-cs"/>
              </a:rPr>
              <a:t>st</a:t>
            </a:r>
            <a:r>
              <a:rPr lang="en-US" sz="1200" dirty="0">
                <a:solidFill>
                  <a:srgbClr val="E7E6E6">
                    <a:lumMod val="25000"/>
                  </a:srgbClr>
                </a:solidFill>
                <a:latin typeface="Segoe UI"/>
                <a:cs typeface="+mn-cs"/>
              </a:rPr>
              <a:t> Pi was losing the details of the 2</a:t>
            </a:r>
            <a:r>
              <a:rPr lang="en-US" sz="1200" baseline="30000" dirty="0">
                <a:solidFill>
                  <a:srgbClr val="E7E6E6">
                    <a:lumMod val="25000"/>
                  </a:srgbClr>
                </a:solidFill>
                <a:latin typeface="Segoe UI"/>
                <a:cs typeface="+mn-cs"/>
              </a:rPr>
              <a:t>nd</a:t>
            </a:r>
            <a:r>
              <a:rPr lang="en-US" sz="1200" dirty="0">
                <a:solidFill>
                  <a:srgbClr val="E7E6E6">
                    <a:lumMod val="25000"/>
                  </a:srgbClr>
                </a:solidFill>
                <a:latin typeface="Segoe UI"/>
                <a:cs typeface="+mn-cs"/>
              </a:rPr>
              <a:t> Pi and was unable to submit the command to take a picture. The ping is limited to 15 attempts and executes every 2 minutes.</a:t>
            </a:r>
          </a:p>
          <a:p>
            <a:pPr marL="342900" marR="0" lvl="0" indent="-342900" algn="l" defTabSz="914400" rtl="0" eaLnBrk="1" fontAlgn="auto" latinLnBrk="0" hangingPunct="1">
              <a:spcAft>
                <a:spcPts val="0"/>
              </a:spcAft>
              <a:buClrTx/>
              <a:buSzTx/>
              <a:buFont typeface="+mj-lt"/>
              <a:buAutoNum type="arabicPeriod"/>
              <a:tabLst/>
              <a:defRPr/>
            </a:pPr>
            <a:r>
              <a:rPr lang="en-US" sz="1200" dirty="0">
                <a:solidFill>
                  <a:srgbClr val="E7E6E6">
                    <a:lumMod val="25000"/>
                  </a:srgbClr>
                </a:solidFill>
                <a:latin typeface="Segoe UI"/>
                <a:cs typeface="+mn-cs"/>
              </a:rPr>
              <a:t>Another script is configured in crontab to run at 23:59 and find any processes running with the name pr2.py. If found, the process is killed.</a:t>
            </a:r>
          </a:p>
          <a:p>
            <a:pPr marL="342900" marR="0" lvl="0" indent="-342900" algn="l" defTabSz="914400" rtl="0" eaLnBrk="1" fontAlgn="auto" latinLnBrk="0" hangingPunct="1">
              <a:spcAft>
                <a:spcPts val="0"/>
              </a:spcAft>
              <a:buClrTx/>
              <a:buSzTx/>
              <a:buFont typeface="+mj-lt"/>
              <a:buAutoNum type="arabicPeriod"/>
              <a:tabLst/>
              <a:defRPr/>
            </a:pPr>
            <a:endParaRPr lang="en-US" sz="1200" dirty="0">
              <a:solidFill>
                <a:srgbClr val="E7E6E6">
                  <a:lumMod val="25000"/>
                </a:srgbClr>
              </a:solidFill>
              <a:latin typeface="Segoe UI"/>
              <a:cs typeface="+mn-cs"/>
            </a:endParaRPr>
          </a:p>
          <a:p>
            <a:pPr marL="342900" marR="0" lvl="0" indent="-342900" algn="l" defTabSz="914400" rtl="0" eaLnBrk="1" fontAlgn="auto" latinLnBrk="0" hangingPunct="1">
              <a:spcAft>
                <a:spcPts val="0"/>
              </a:spcAft>
              <a:buClrTx/>
              <a:buSzTx/>
              <a:buFont typeface="+mj-lt"/>
              <a:buAutoNum type="arabicPeriod"/>
              <a:tabLst/>
              <a:defRPr/>
            </a:pP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254263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99DB6F-A897-4634-AA5B-994EADAB562E}"/>
              </a:ext>
            </a:extLst>
          </p:cNvPr>
          <p:cNvSpPr>
            <a:spLocks noGrp="1"/>
          </p:cNvSpPr>
          <p:nvPr>
            <p:ph type="title"/>
          </p:nvPr>
        </p:nvSpPr>
        <p:spPr/>
        <p:txBody>
          <a:bodyPr>
            <a:normAutofit fontScale="90000"/>
          </a:bodyPr>
          <a:lstStyle/>
          <a:p>
            <a:r>
              <a:rPr lang="en-US" dirty="0"/>
              <a:t>Other considerations and issues</a:t>
            </a:r>
          </a:p>
        </p:txBody>
      </p:sp>
      <p:sp>
        <p:nvSpPr>
          <p:cNvPr id="9" name="Content Placeholder 8">
            <a:extLst>
              <a:ext uri="{FF2B5EF4-FFF2-40B4-BE49-F238E27FC236}">
                <a16:creationId xmlns:a16="http://schemas.microsoft.com/office/drawing/2014/main" id="{B994601A-EE7A-4622-BC3E-1401C30B2E79}"/>
              </a:ext>
            </a:extLst>
          </p:cNvPr>
          <p:cNvSpPr>
            <a:spLocks noGrp="1"/>
          </p:cNvSpPr>
          <p:nvPr>
            <p:ph idx="1"/>
          </p:nvPr>
        </p:nvSpPr>
        <p:spPr>
          <a:xfrm>
            <a:off x="345558" y="1115736"/>
            <a:ext cx="4738170" cy="5297832"/>
          </a:xfrm>
        </p:spPr>
        <p:txBody>
          <a:bodyPr>
            <a:normAutofit fontScale="85000" lnSpcReduction="20000"/>
          </a:bodyPr>
          <a:lstStyle/>
          <a:p>
            <a:pPr marL="0" indent="0">
              <a:buNone/>
              <a:defRPr/>
            </a:pPr>
            <a:r>
              <a:rPr kumimoji="0" lang="en-US" sz="1800" b="0" i="0" u="none" strike="noStrike" kern="1200" cap="none" spc="0" normalizeH="0" baseline="0" noProof="0" dirty="0" err="1">
                <a:ln>
                  <a:noFill/>
                </a:ln>
                <a:solidFill>
                  <a:prstClr val="black"/>
                </a:solidFill>
                <a:effectLst/>
                <a:uLnTx/>
                <a:uFillTx/>
                <a:latin typeface="Segoe UI"/>
                <a:ea typeface="+mn-ea"/>
                <a:cs typeface="+mn-cs"/>
              </a:rPr>
              <a:t>Tkinter</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indent="0">
              <a:buNone/>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I had initially considered basing the solution completely in Python and using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Segoe UI" panose="020B0502040204020203" pitchFamily="34" charset="0"/>
              </a:rPr>
              <a:t>Tkinter</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 for creating a GUI control panel and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Segoe UI" panose="020B0502040204020203" pitchFamily="34" charset="0"/>
              </a:rPr>
              <a:t>CloudTK</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 to display the app in a browser. However, as it had not been covered in the course, it felt like a lot to take on and would also mean having to learn on the fly how to add in the various external elements I needed. T</a:t>
            </a:r>
            <a:r>
              <a:rPr lang="en-US" sz="1200" dirty="0">
                <a:solidFill>
                  <a:srgbClr val="E7E6E6">
                    <a:lumMod val="25000"/>
                  </a:srgbClr>
                </a:solidFill>
                <a:latin typeface="Segoe UI"/>
              </a:rPr>
              <a:t>he safer option was to use a Flask web service.</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p>
            <a:pPr marL="0" indent="0">
              <a:buNone/>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Python-</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kasa</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Initially, I had wanted to use Python-</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Segoe UI" panose="020B0502040204020203" pitchFamily="34" charset="0"/>
              </a:rPr>
              <a:t>kasa</a:t>
            </a: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rPr>
              <a:t> to control the TP-Link devices. This was prototyped and found to work </a:t>
            </a:r>
            <a:r>
              <a:rPr lang="en-US" sz="1200" dirty="0">
                <a:solidFill>
                  <a:srgbClr val="E7E6E6">
                    <a:lumMod val="25000"/>
                  </a:srgbClr>
                </a:solidFill>
                <a:latin typeface="Segoe UI"/>
              </a:rPr>
              <a:t>as I wanted. It also meant I would have to use a Quart webservice rather than Flask as Python-</a:t>
            </a:r>
            <a:r>
              <a:rPr lang="en-US" sz="1200" dirty="0" err="1">
                <a:solidFill>
                  <a:srgbClr val="E7E6E6">
                    <a:lumMod val="25000"/>
                  </a:srgbClr>
                </a:solidFill>
                <a:latin typeface="Segoe UI"/>
              </a:rPr>
              <a:t>kasa</a:t>
            </a:r>
            <a:r>
              <a:rPr lang="en-US" sz="1200" dirty="0">
                <a:solidFill>
                  <a:srgbClr val="E7E6E6">
                    <a:lumMod val="25000"/>
                  </a:srgbClr>
                </a:solidFill>
                <a:latin typeface="Segoe UI"/>
              </a:rPr>
              <a:t> utilizes </a:t>
            </a:r>
            <a:r>
              <a:rPr lang="en-US" sz="1200" dirty="0" err="1">
                <a:solidFill>
                  <a:srgbClr val="E7E6E6">
                    <a:lumMod val="25000"/>
                  </a:srgbClr>
                </a:solidFill>
                <a:latin typeface="Segoe UI"/>
              </a:rPr>
              <a:t>asyncio</a:t>
            </a:r>
            <a:r>
              <a:rPr lang="en-US" sz="1200" dirty="0">
                <a:solidFill>
                  <a:srgbClr val="E7E6E6">
                    <a:lumMod val="25000"/>
                  </a:srgbClr>
                </a:solidFill>
                <a:latin typeface="Segoe UI"/>
              </a:rPr>
              <a:t> which doesn’t appear to be compatible with Flask. However, a forced TP-Link firmware update in early November blocked the port that is required for the python-</a:t>
            </a:r>
            <a:r>
              <a:rPr lang="en-US" sz="1200" dirty="0" err="1">
                <a:solidFill>
                  <a:srgbClr val="E7E6E6">
                    <a:lumMod val="25000"/>
                  </a:srgbClr>
                </a:solidFill>
                <a:latin typeface="Segoe UI"/>
              </a:rPr>
              <a:t>kasa</a:t>
            </a:r>
            <a:r>
              <a:rPr lang="en-US" sz="1200" dirty="0">
                <a:solidFill>
                  <a:srgbClr val="E7E6E6">
                    <a:lumMod val="25000"/>
                  </a:srgbClr>
                </a:solidFill>
                <a:latin typeface="Segoe UI"/>
              </a:rPr>
              <a:t> package to work. Though a fix is being worked on in </a:t>
            </a:r>
            <a:r>
              <a:rPr lang="en-US" sz="1200" dirty="0" err="1">
                <a:solidFill>
                  <a:srgbClr val="E7E6E6">
                    <a:lumMod val="25000"/>
                  </a:srgbClr>
                </a:solidFill>
                <a:latin typeface="Segoe UI"/>
              </a:rPr>
              <a:t>Github</a:t>
            </a:r>
            <a:r>
              <a:rPr lang="en-US" sz="1200" dirty="0">
                <a:solidFill>
                  <a:srgbClr val="E7E6E6">
                    <a:lumMod val="25000"/>
                  </a:srgbClr>
                </a:solidFill>
                <a:latin typeface="Segoe UI"/>
              </a:rPr>
              <a:t>, I have switched the solution to use IFTTT requests to toggle the device states. Though this offers less functionality than Python-</a:t>
            </a:r>
            <a:r>
              <a:rPr lang="en-US" sz="1200" dirty="0" err="1">
                <a:solidFill>
                  <a:srgbClr val="E7E6E6">
                    <a:lumMod val="25000"/>
                  </a:srgbClr>
                </a:solidFill>
                <a:latin typeface="Segoe UI"/>
              </a:rPr>
              <a:t>kasa</a:t>
            </a:r>
            <a:r>
              <a:rPr lang="en-US" sz="1200" dirty="0">
                <a:solidFill>
                  <a:srgbClr val="E7E6E6">
                    <a:lumMod val="25000"/>
                  </a:srgbClr>
                </a:solidFill>
                <a:latin typeface="Segoe UI"/>
              </a:rPr>
              <a:t>, it suffices for now. As such, I have also moved back to a Flask webservice as I no longer require </a:t>
            </a:r>
            <a:r>
              <a:rPr lang="en-US" sz="1200" dirty="0" err="1">
                <a:solidFill>
                  <a:srgbClr val="E7E6E6">
                    <a:lumMod val="25000"/>
                  </a:srgbClr>
                </a:solidFill>
                <a:latin typeface="Segoe UI"/>
              </a:rPr>
              <a:t>asyncio</a:t>
            </a:r>
            <a:r>
              <a:rPr lang="en-US" sz="1200" dirty="0">
                <a:solidFill>
                  <a:srgbClr val="E7E6E6">
                    <a:lumMod val="25000"/>
                  </a:srgbClr>
                </a:solidFill>
                <a:latin typeface="Segoe UI"/>
              </a:rPr>
              <a:t>.</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Segoe UI" panose="020B0502040204020203" pitchFamily="34" charset="0"/>
            </a:endParaRPr>
          </a:p>
          <a:p>
            <a:pPr marL="0" indent="0">
              <a:buNone/>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Cloud4RPi</a:t>
            </a:r>
            <a:endParaRPr kumimoji="0" lang="en-US" sz="18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spcAft>
                <a:spcPts val="0"/>
              </a:spcAft>
              <a:buClrTx/>
              <a:buSzTx/>
              <a:buNone/>
              <a:tabLst/>
              <a:defRPr/>
            </a:pPr>
            <a:r>
              <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rPr>
              <a:t>Cloud4Rpi was looked at briefly as a possible dashboard replacement but </a:t>
            </a:r>
            <a:r>
              <a:rPr kumimoji="0" lang="en-US" sz="1200" b="0" i="0" u="none" strike="noStrike" kern="1200" cap="none" spc="0" normalizeH="0" baseline="0" noProof="0" dirty="0" err="1">
                <a:ln>
                  <a:noFill/>
                </a:ln>
                <a:solidFill>
                  <a:srgbClr val="E7E6E6">
                    <a:lumMod val="25000"/>
                  </a:srgbClr>
                </a:solidFill>
                <a:effectLst/>
                <a:uLnTx/>
                <a:uFillTx/>
                <a:latin typeface="Segoe UI"/>
                <a:ea typeface="+mn-ea"/>
                <a:cs typeface="+mn-cs"/>
              </a:rPr>
              <a:t>didn</a:t>
            </a:r>
            <a:r>
              <a:rPr lang="en-US" sz="1200" dirty="0">
                <a:solidFill>
                  <a:srgbClr val="E7E6E6">
                    <a:lumMod val="25000"/>
                  </a:srgbClr>
                </a:solidFill>
                <a:latin typeface="Segoe UI"/>
                <a:cs typeface="+mn-cs"/>
              </a:rPr>
              <a:t>’t appear to have an option for displaying table data such as the break start/end times. I looked at using it only for sensor data and devices switches so that it could be embedded into my webpage as an iframe but the public view of the dashboard is read-only so I cannot utilize this for switches and the private view has an unsightly ‘Register/Sign-up’ prompt. I will continue with the plan to use Google Gauge charts for the sensor readings and maintain everything else within the webpage. This will have the added benefit of meaning that in order to add more smart devices, I only need to add them to the relevant dictionary in my script rather than modify a 3</a:t>
            </a:r>
            <a:r>
              <a:rPr lang="en-US" sz="1200" baseline="30000" dirty="0">
                <a:solidFill>
                  <a:srgbClr val="E7E6E6">
                    <a:lumMod val="25000"/>
                  </a:srgbClr>
                </a:solidFill>
                <a:latin typeface="Segoe UI"/>
                <a:cs typeface="+mn-cs"/>
              </a:rPr>
              <a:t>rd</a:t>
            </a:r>
            <a:r>
              <a:rPr lang="en-US" sz="1200" dirty="0">
                <a:solidFill>
                  <a:srgbClr val="E7E6E6">
                    <a:lumMod val="25000"/>
                  </a:srgbClr>
                </a:solidFill>
                <a:latin typeface="Segoe UI"/>
                <a:cs typeface="+mn-cs"/>
              </a:rPr>
              <a:t> party dashboard.</a:t>
            </a:r>
          </a:p>
          <a:p>
            <a:pPr marL="0" marR="0" lvl="0" indent="0" algn="l" defTabSz="914400" rtl="0" eaLnBrk="1" fontAlgn="auto" latinLnBrk="0" hangingPunct="1">
              <a:spcAft>
                <a:spcPts val="0"/>
              </a:spcAft>
              <a:buClrTx/>
              <a:buSzTx/>
              <a:buNone/>
              <a:tabLst/>
              <a:defRPr/>
            </a:pP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0" marR="0" lvl="0" indent="0" algn="l" defTabSz="914400" rtl="0" eaLnBrk="1" fontAlgn="auto" latinLnBrk="0" hangingPunct="1">
              <a:spcAft>
                <a:spcPts val="0"/>
              </a:spcAft>
              <a:buClrTx/>
              <a:buSzTx/>
              <a:buNone/>
              <a:tabLst/>
              <a:defRPr/>
            </a:pPr>
            <a:r>
              <a:rPr lang="en-US" sz="1800" dirty="0">
                <a:solidFill>
                  <a:srgbClr val="E7E6E6">
                    <a:lumMod val="25000"/>
                  </a:srgbClr>
                </a:solidFill>
                <a:latin typeface="Segoe UI"/>
                <a:cs typeface="+mn-cs"/>
              </a:rPr>
              <a:t>Ping keepalive script</a:t>
            </a:r>
          </a:p>
          <a:p>
            <a:pPr marL="0" marR="0" lvl="0" indent="0" algn="l" defTabSz="914400" rtl="0" eaLnBrk="1" fontAlgn="auto" latinLnBrk="0" hangingPunct="1">
              <a:spcAft>
                <a:spcPts val="0"/>
              </a:spcAft>
              <a:buClrTx/>
              <a:buSzTx/>
              <a:buNone/>
              <a:tabLst/>
              <a:defRPr/>
            </a:pPr>
            <a:r>
              <a:rPr lang="en-US" sz="1200" dirty="0">
                <a:solidFill>
                  <a:srgbClr val="E7E6E6">
                    <a:lumMod val="25000"/>
                  </a:srgbClr>
                </a:solidFill>
                <a:latin typeface="Segoe UI"/>
                <a:cs typeface="+mn-cs"/>
              </a:rPr>
              <a:t>I had some issues maintaining a connection to the 2</a:t>
            </a:r>
            <a:r>
              <a:rPr lang="en-US" sz="1200" baseline="30000" dirty="0">
                <a:solidFill>
                  <a:srgbClr val="E7E6E6">
                    <a:lumMod val="25000"/>
                  </a:srgbClr>
                </a:solidFill>
                <a:latin typeface="Segoe UI"/>
                <a:cs typeface="+mn-cs"/>
              </a:rPr>
              <a:t>nd</a:t>
            </a:r>
            <a:r>
              <a:rPr lang="en-US" sz="1200" dirty="0">
                <a:solidFill>
                  <a:srgbClr val="E7E6E6">
                    <a:lumMod val="25000"/>
                  </a:srgbClr>
                </a:solidFill>
                <a:latin typeface="Segoe UI"/>
                <a:cs typeface="+mn-cs"/>
              </a:rPr>
              <a:t> Pi as it seemed to disappear from ‘</a:t>
            </a:r>
            <a:r>
              <a:rPr lang="en-US" sz="1200" dirty="0" err="1">
                <a:solidFill>
                  <a:srgbClr val="E7E6E6">
                    <a:lumMod val="25000"/>
                  </a:srgbClr>
                </a:solidFill>
                <a:latin typeface="Segoe UI"/>
                <a:cs typeface="+mn-cs"/>
              </a:rPr>
              <a:t>arp</a:t>
            </a:r>
            <a:r>
              <a:rPr lang="en-US" sz="1200" dirty="0">
                <a:solidFill>
                  <a:srgbClr val="E7E6E6">
                    <a:lumMod val="25000"/>
                  </a:srgbClr>
                </a:solidFill>
                <a:latin typeface="Segoe UI"/>
                <a:cs typeface="+mn-cs"/>
              </a:rPr>
              <a:t> –a’ lists. To get around this, I added a script into my crontab which pings the IP address (stops after 15 attempts) every 2 minutes. This has so far appeared to correct the issue.</a:t>
            </a: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0" marR="0" lvl="0" indent="0" algn="l" defTabSz="914400" rtl="0" eaLnBrk="1" fontAlgn="auto" latinLnBrk="0" hangingPunct="1">
              <a:spcAft>
                <a:spcPts val="0"/>
              </a:spcAft>
              <a:buClrTx/>
              <a:buSzTx/>
              <a:buNone/>
              <a:tabLst/>
              <a:defRPr/>
            </a:pPr>
            <a:endParaRPr kumimoji="0" lang="en-US" sz="1200" b="0" i="0" u="none" strike="noStrike" kern="1200" cap="none" spc="0" normalizeH="0" baseline="0" noProof="0" dirty="0">
              <a:ln>
                <a:noFill/>
              </a:ln>
              <a:solidFill>
                <a:srgbClr val="E7E6E6">
                  <a:lumMod val="25000"/>
                </a:srgbClr>
              </a:solidFill>
              <a:effectLst/>
              <a:uLnTx/>
              <a:uFillTx/>
              <a:latin typeface="Segoe UI"/>
              <a:ea typeface="+mn-ea"/>
              <a:cs typeface="+mn-cs"/>
            </a:endParaRPr>
          </a:p>
          <a:p>
            <a:pPr marL="0" indent="0">
              <a:buNone/>
            </a:pPr>
            <a:endParaRPr lang="en-US" dirty="0"/>
          </a:p>
        </p:txBody>
      </p:sp>
      <p:sp>
        <p:nvSpPr>
          <p:cNvPr id="11" name="TextBox 10">
            <a:extLst>
              <a:ext uri="{FF2B5EF4-FFF2-40B4-BE49-F238E27FC236}">
                <a16:creationId xmlns:a16="http://schemas.microsoft.com/office/drawing/2014/main" id="{53466677-0955-488B-9AD4-D8332281A0B0}"/>
              </a:ext>
            </a:extLst>
          </p:cNvPr>
          <p:cNvSpPr txBox="1"/>
          <p:nvPr/>
        </p:nvSpPr>
        <p:spPr>
          <a:xfrm>
            <a:off x="5519955" y="1064020"/>
            <a:ext cx="5939408" cy="738664"/>
          </a:xfrm>
          <a:prstGeom prst="rect">
            <a:avLst/>
          </a:prstGeom>
          <a:noFill/>
        </p:spPr>
        <p:txBody>
          <a:bodyPr wrap="square">
            <a:spAutoFit/>
          </a:bodyPr>
          <a:lstStyle/>
          <a:p>
            <a:r>
              <a:rPr kumimoji="0" lang="en-US" sz="1500" b="0" i="0" u="none" strike="noStrike" kern="1200" cap="none" spc="0" normalizeH="0" baseline="0" noProof="0" dirty="0">
                <a:ln>
                  <a:noFill/>
                </a:ln>
                <a:solidFill>
                  <a:prstClr val="black"/>
                </a:solidFill>
                <a:effectLst/>
                <a:uLnTx/>
                <a:uFillTx/>
                <a:latin typeface="Segoe UI"/>
                <a:ea typeface="+mn-ea"/>
                <a:cs typeface="+mn-cs"/>
              </a:rPr>
              <a:t>Firebase DB expiry</a:t>
            </a:r>
          </a:p>
          <a:p>
            <a:endParaRPr lang="en-US" sz="900" dirty="0">
              <a:solidFill>
                <a:prstClr val="black"/>
              </a:solidFill>
              <a:latin typeface="Segoe UI"/>
            </a:endParaRPr>
          </a:p>
          <a:p>
            <a:r>
              <a:rPr lang="en-US" sz="900" dirty="0">
                <a:solidFill>
                  <a:prstClr val="black"/>
                </a:solidFill>
                <a:latin typeface="Segoe UI"/>
              </a:rPr>
              <a:t>Ran into a slight issue when my Firebase DB expired. This was down to having it in Test Mode which only grants open access for 30 days. Managed to resolve this by updating the expiry date as set in the Rules settings.</a:t>
            </a:r>
          </a:p>
        </p:txBody>
      </p:sp>
      <p:pic>
        <p:nvPicPr>
          <p:cNvPr id="3" name="Picture 2">
            <a:extLst>
              <a:ext uri="{FF2B5EF4-FFF2-40B4-BE49-F238E27FC236}">
                <a16:creationId xmlns:a16="http://schemas.microsoft.com/office/drawing/2014/main" id="{6E1FB074-B665-45A5-A12A-1833279B8EC8}"/>
              </a:ext>
            </a:extLst>
          </p:cNvPr>
          <p:cNvPicPr>
            <a:picLocks noChangeAspect="1"/>
          </p:cNvPicPr>
          <p:nvPr/>
        </p:nvPicPr>
        <p:blipFill>
          <a:blip r:embed="rId2"/>
          <a:stretch>
            <a:fillRect/>
          </a:stretch>
        </p:blipFill>
        <p:spPr>
          <a:xfrm>
            <a:off x="9398676" y="3558451"/>
            <a:ext cx="2544661" cy="2235529"/>
          </a:xfrm>
          <a:prstGeom prst="rect">
            <a:avLst/>
          </a:prstGeom>
        </p:spPr>
      </p:pic>
      <p:pic>
        <p:nvPicPr>
          <p:cNvPr id="6" name="Picture 5">
            <a:extLst>
              <a:ext uri="{FF2B5EF4-FFF2-40B4-BE49-F238E27FC236}">
                <a16:creationId xmlns:a16="http://schemas.microsoft.com/office/drawing/2014/main" id="{0FD4F15E-EE69-4156-8D38-DD861E9D6C08}"/>
              </a:ext>
            </a:extLst>
          </p:cNvPr>
          <p:cNvPicPr>
            <a:picLocks noChangeAspect="1"/>
          </p:cNvPicPr>
          <p:nvPr/>
        </p:nvPicPr>
        <p:blipFill>
          <a:blip r:embed="rId3"/>
          <a:stretch>
            <a:fillRect/>
          </a:stretch>
        </p:blipFill>
        <p:spPr>
          <a:xfrm>
            <a:off x="5360688" y="3184291"/>
            <a:ext cx="3842036" cy="3065582"/>
          </a:xfrm>
          <a:prstGeom prst="rect">
            <a:avLst/>
          </a:prstGeom>
        </p:spPr>
      </p:pic>
      <p:pic>
        <p:nvPicPr>
          <p:cNvPr id="10" name="Picture 9">
            <a:extLst>
              <a:ext uri="{FF2B5EF4-FFF2-40B4-BE49-F238E27FC236}">
                <a16:creationId xmlns:a16="http://schemas.microsoft.com/office/drawing/2014/main" id="{FF329221-130D-4054-9004-740C690094FD}"/>
              </a:ext>
            </a:extLst>
          </p:cNvPr>
          <p:cNvPicPr>
            <a:picLocks noChangeAspect="1"/>
          </p:cNvPicPr>
          <p:nvPr/>
        </p:nvPicPr>
        <p:blipFill>
          <a:blip r:embed="rId4"/>
          <a:stretch>
            <a:fillRect/>
          </a:stretch>
        </p:blipFill>
        <p:spPr>
          <a:xfrm>
            <a:off x="421060" y="6175410"/>
            <a:ext cx="4327110" cy="238158"/>
          </a:xfrm>
          <a:prstGeom prst="rect">
            <a:avLst/>
          </a:prstGeom>
        </p:spPr>
      </p:pic>
      <p:sp>
        <p:nvSpPr>
          <p:cNvPr id="12" name="TextBox 11">
            <a:extLst>
              <a:ext uri="{FF2B5EF4-FFF2-40B4-BE49-F238E27FC236}">
                <a16:creationId xmlns:a16="http://schemas.microsoft.com/office/drawing/2014/main" id="{1217FFF1-6A6E-47E3-B0AA-42575072270C}"/>
              </a:ext>
            </a:extLst>
          </p:cNvPr>
          <p:cNvSpPr txBox="1"/>
          <p:nvPr/>
        </p:nvSpPr>
        <p:spPr>
          <a:xfrm>
            <a:off x="5519955" y="1963041"/>
            <a:ext cx="5991139" cy="1154162"/>
          </a:xfrm>
          <a:prstGeom prst="rect">
            <a:avLst/>
          </a:prstGeom>
          <a:noFill/>
        </p:spPr>
        <p:txBody>
          <a:bodyPr wrap="square">
            <a:spAutoFit/>
          </a:bodyPr>
          <a:lstStyle/>
          <a:p>
            <a:r>
              <a:rPr kumimoji="0" lang="en-US" sz="1500" b="0" i="0" u="none" strike="noStrike" kern="1200" cap="none" spc="0" normalizeH="0" baseline="0" noProof="0" dirty="0">
                <a:ln>
                  <a:noFill/>
                </a:ln>
                <a:solidFill>
                  <a:prstClr val="black"/>
                </a:solidFill>
                <a:effectLst/>
                <a:uLnTx/>
                <a:uFillTx/>
                <a:latin typeface="Segoe UI"/>
                <a:ea typeface="+mn-ea"/>
                <a:cs typeface="+mn-cs"/>
              </a:rPr>
              <a:t>Voice Controlled Devices</a:t>
            </a:r>
          </a:p>
          <a:p>
            <a:endParaRPr lang="en-US" sz="900" dirty="0">
              <a:solidFill>
                <a:prstClr val="black"/>
              </a:solidFill>
              <a:latin typeface="Segoe UI"/>
            </a:endParaRPr>
          </a:p>
          <a:p>
            <a:r>
              <a:rPr lang="en-US" sz="900" dirty="0">
                <a:solidFill>
                  <a:prstClr val="black"/>
                </a:solidFill>
                <a:latin typeface="Segoe UI"/>
              </a:rPr>
              <a:t>I also toyed with the idea of having the Smart devices voice controlled. Again, this was reliant on using Python-</a:t>
            </a:r>
            <a:r>
              <a:rPr lang="en-US" sz="900" dirty="0" err="1">
                <a:solidFill>
                  <a:prstClr val="black"/>
                </a:solidFill>
                <a:latin typeface="Segoe UI"/>
              </a:rPr>
              <a:t>kasa</a:t>
            </a:r>
            <a:r>
              <a:rPr lang="en-US" sz="900" dirty="0">
                <a:solidFill>
                  <a:prstClr val="black"/>
                </a:solidFill>
                <a:latin typeface="Segoe UI"/>
              </a:rPr>
              <a:t> so was hindered by that same firmware update. I did fashion a workaround where I could connect my Raspberry Pi to a speaker and get it to ‘speak’ a command which was picked up by an Amazon Echo Dot. The Dot was then able to control the devices using Alexa skills. In the end, this workaround just seemed a little unwieldy and didn’t really demonstrate a whole lot of acquired knowledge so was dropped.</a:t>
            </a:r>
            <a:endParaRPr lang="en-IE" sz="900" dirty="0"/>
          </a:p>
        </p:txBody>
      </p:sp>
    </p:spTree>
    <p:extLst>
      <p:ext uri="{BB962C8B-B14F-4D97-AF65-F5344CB8AC3E}">
        <p14:creationId xmlns:p14="http://schemas.microsoft.com/office/powerpoint/2010/main" val="572440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ams Background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ms Background_Whimsical Room_Win32_JS_v1" id="{7F2C72F4-3966-4291-92BF-71C3FBA5872C}" vid="{61BF87B1-72F0-4545-9C8E-CBD0DF578DD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A1287AE-D615-4652-ADBB-C96A0AA954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517D10-47D6-440F-BB08-39596D2459AE}">
  <ds:schemaRefs>
    <ds:schemaRef ds:uri="http://schemas.microsoft.com/sharepoint/v3/contenttype/forms"/>
  </ds:schemaRefs>
</ds:datastoreItem>
</file>

<file path=customXml/itemProps3.xml><?xml version="1.0" encoding="utf-8"?>
<ds:datastoreItem xmlns:ds="http://schemas.openxmlformats.org/officeDocument/2006/customXml" ds:itemID="{885CD2D8-6E9D-4084-8F23-FC3805C52B3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Whimsical room virtual Teams backgrounds</Template>
  <TotalTime>4092</TotalTime>
  <Words>1656</Words>
  <Application>Microsoft Office PowerPoint</Application>
  <PresentationFormat>Widescreen</PresentationFormat>
  <Paragraphs>86</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Segoe UI</vt:lpstr>
      <vt:lpstr>Office Theme</vt:lpstr>
      <vt:lpstr>Comp Sys Assignment 2</vt:lpstr>
      <vt:lpstr>PowerPoint Presentation</vt:lpstr>
      <vt:lpstr>Whimsical Room 4</vt:lpstr>
      <vt:lpstr>Whimsical Room 1</vt:lpstr>
      <vt:lpstr>Whimsical Room 1</vt:lpstr>
      <vt:lpstr>Application Details</vt:lpstr>
      <vt:lpstr>Application Details</vt:lpstr>
      <vt:lpstr>Other considerations and issues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Sys Assignment 2</dc:title>
  <dc:creator>Seamus Mc Carthy (20091380)</dc:creator>
  <cp:lastModifiedBy>Seamus Mc Carthy (20091380)</cp:lastModifiedBy>
  <cp:revision>35</cp:revision>
  <dcterms:created xsi:type="dcterms:W3CDTF">2020-11-29T14:32:16Z</dcterms:created>
  <dcterms:modified xsi:type="dcterms:W3CDTF">2021-01-04T23:49:06Z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